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8" r:id="rId4"/>
    <p:sldId id="276" r:id="rId5"/>
    <p:sldId id="257" r:id="rId6"/>
    <p:sldId id="259" r:id="rId7"/>
    <p:sldId id="278" r:id="rId8"/>
    <p:sldId id="260" r:id="rId9"/>
    <p:sldId id="277" r:id="rId10"/>
    <p:sldId id="262" r:id="rId11"/>
    <p:sldId id="261" r:id="rId12"/>
    <p:sldId id="269" r:id="rId13"/>
    <p:sldId id="271" r:id="rId14"/>
    <p:sldId id="263" r:id="rId15"/>
    <p:sldId id="272" r:id="rId16"/>
    <p:sldId id="264" r:id="rId17"/>
    <p:sldId id="279" r:id="rId18"/>
    <p:sldId id="274" r:id="rId19"/>
    <p:sldId id="275" r:id="rId20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F62A"/>
    <a:srgbClr val="FF0066"/>
    <a:srgbClr val="1A4164"/>
    <a:srgbClr val="14285A"/>
    <a:srgbClr val="2B4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B566-762A-4C38-8D0A-9A59905D789B}" type="datetimeFigureOut">
              <a:rPr lang="es-PE" smtClean="0"/>
              <a:t>10/02/2022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2E37-AD1A-48C2-8A7D-A6C8235C26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840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B566-762A-4C38-8D0A-9A59905D789B}" type="datetimeFigureOut">
              <a:rPr lang="es-PE" smtClean="0"/>
              <a:t>10/02/2022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2E37-AD1A-48C2-8A7D-A6C8235C26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81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B566-762A-4C38-8D0A-9A59905D789B}" type="datetimeFigureOut">
              <a:rPr lang="es-PE" smtClean="0"/>
              <a:t>10/02/2022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2E37-AD1A-48C2-8A7D-A6C8235C26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571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B566-762A-4C38-8D0A-9A59905D789B}" type="datetimeFigureOut">
              <a:rPr lang="es-PE" smtClean="0"/>
              <a:t>10/02/2022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2E37-AD1A-48C2-8A7D-A6C8235C26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778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B566-762A-4C38-8D0A-9A59905D789B}" type="datetimeFigureOut">
              <a:rPr lang="es-PE" smtClean="0"/>
              <a:t>10/02/2022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2E37-AD1A-48C2-8A7D-A6C8235C26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157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B566-762A-4C38-8D0A-9A59905D789B}" type="datetimeFigureOut">
              <a:rPr lang="es-PE" smtClean="0"/>
              <a:t>10/02/2022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2E37-AD1A-48C2-8A7D-A6C8235C26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246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B566-762A-4C38-8D0A-9A59905D789B}" type="datetimeFigureOut">
              <a:rPr lang="es-PE" smtClean="0"/>
              <a:t>10/02/2022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2E37-AD1A-48C2-8A7D-A6C8235C26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461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B566-762A-4C38-8D0A-9A59905D789B}" type="datetimeFigureOut">
              <a:rPr lang="es-PE" smtClean="0"/>
              <a:t>10/02/2022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2E37-AD1A-48C2-8A7D-A6C8235C26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54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B566-762A-4C38-8D0A-9A59905D789B}" type="datetimeFigureOut">
              <a:rPr lang="es-PE" smtClean="0"/>
              <a:t>10/02/2022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2E37-AD1A-48C2-8A7D-A6C8235C26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34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B566-762A-4C38-8D0A-9A59905D789B}" type="datetimeFigureOut">
              <a:rPr lang="es-PE" smtClean="0"/>
              <a:t>10/02/2022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2E37-AD1A-48C2-8A7D-A6C8235C26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210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B566-762A-4C38-8D0A-9A59905D789B}" type="datetimeFigureOut">
              <a:rPr lang="es-PE" smtClean="0"/>
              <a:t>10/02/2022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2E37-AD1A-48C2-8A7D-A6C8235C26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514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6B566-762A-4C38-8D0A-9A59905D789B}" type="datetimeFigureOut">
              <a:rPr lang="es-PE" smtClean="0"/>
              <a:t>10/02/2022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C2E37-AD1A-48C2-8A7D-A6C8235C26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266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FORMATOS%20DEL%20RECLAMO.xls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7163" y="2294974"/>
            <a:ext cx="7772400" cy="2387600"/>
          </a:xfrm>
        </p:spPr>
        <p:txBody>
          <a:bodyPr>
            <a:noAutofit/>
          </a:bodyPr>
          <a:lstStyle/>
          <a:p>
            <a:r>
              <a:rPr lang="es-PE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RESOLUCIÓN DE CONSEJO DIRECTIVO ORGANISMO SUPERVISOR DE LA INVERSIÓN EN ENERGÍA OSINERG N° 269-2014-OS/CD</a:t>
            </a:r>
            <a:endParaRPr lang="es-PE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1028" name="Picture 4" descr="Resultado de imagen para osinergm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98" y="5175369"/>
            <a:ext cx="3051265" cy="146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38070" y="6362163"/>
            <a:ext cx="228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solidFill>
                  <a:schemeClr val="bg1"/>
                </a:solidFill>
              </a:rPr>
              <a:t>Nina M. Pariona Solsol</a:t>
            </a: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050" name="Picture 2" descr="Resultado de imagen para energito osinergm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3" y="4137314"/>
            <a:ext cx="1631556" cy="222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094" b="70964" l="19107" r="48682"/>
                    </a14:imgEffect>
                  </a14:imgLayer>
                </a14:imgProps>
              </a:ext>
            </a:extLst>
          </a:blip>
          <a:srcRect l="18820" t="20378" r="51089" b="30284"/>
          <a:stretch/>
        </p:blipFill>
        <p:spPr>
          <a:xfrm>
            <a:off x="3406130" y="216758"/>
            <a:ext cx="2254466" cy="20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6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2805" y="323998"/>
            <a:ext cx="8442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solidFill>
                  <a:srgbClr val="FFFF00"/>
                </a:solidFill>
              </a:rPr>
              <a:t>Artículo 17º.- REQUISITOS DE </a:t>
            </a:r>
            <a:r>
              <a:rPr lang="es-PE" b="1" dirty="0" smtClean="0">
                <a:solidFill>
                  <a:srgbClr val="FFFF00"/>
                </a:solidFill>
              </a:rPr>
              <a:t>ADMISIBILIDAD DEL </a:t>
            </a:r>
            <a:r>
              <a:rPr lang="es-PE" b="1" dirty="0">
                <a:solidFill>
                  <a:srgbClr val="FFFF00"/>
                </a:solidFill>
              </a:rPr>
              <a:t>RECLAMO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82957" y="977446"/>
            <a:ext cx="8351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chemeClr val="bg1"/>
                </a:solidFill>
              </a:rPr>
              <a:t>17.1 Son requisitos para que la empresa </a:t>
            </a:r>
            <a:r>
              <a:rPr lang="es-PE" dirty="0" smtClean="0">
                <a:solidFill>
                  <a:schemeClr val="bg1"/>
                </a:solidFill>
              </a:rPr>
              <a:t>distribuidora admita </a:t>
            </a:r>
            <a:r>
              <a:rPr lang="es-PE" dirty="0">
                <a:solidFill>
                  <a:schemeClr val="bg1"/>
                </a:solidFill>
              </a:rPr>
              <a:t>a trámite el reclamo y se inicie el cómputo </a:t>
            </a:r>
            <a:r>
              <a:rPr lang="es-PE" dirty="0" smtClean="0">
                <a:solidFill>
                  <a:schemeClr val="bg1"/>
                </a:solidFill>
              </a:rPr>
              <a:t>del plazo </a:t>
            </a:r>
            <a:r>
              <a:rPr lang="es-PE" dirty="0">
                <a:solidFill>
                  <a:schemeClr val="bg1"/>
                </a:solidFill>
              </a:rPr>
              <a:t>para que resuelva, los siguientes: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82956" y="1905333"/>
            <a:ext cx="82682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solidFill>
                  <a:schemeClr val="bg1"/>
                </a:solidFill>
              </a:rPr>
              <a:t>a) </a:t>
            </a:r>
            <a:r>
              <a:rPr lang="es-PE" dirty="0">
                <a:solidFill>
                  <a:srgbClr val="FFFF00"/>
                </a:solidFill>
              </a:rPr>
              <a:t>Nombre completo del usuario</a:t>
            </a:r>
            <a:r>
              <a:rPr lang="es-PE" dirty="0">
                <a:solidFill>
                  <a:schemeClr val="bg1"/>
                </a:solidFill>
              </a:rPr>
              <a:t>. En caso el </a:t>
            </a:r>
            <a:r>
              <a:rPr lang="es-PE" dirty="0" smtClean="0">
                <a:solidFill>
                  <a:schemeClr val="bg1"/>
                </a:solidFill>
              </a:rPr>
              <a:t>reclamo sea </a:t>
            </a:r>
            <a:r>
              <a:rPr lang="es-PE" dirty="0">
                <a:solidFill>
                  <a:schemeClr val="bg1"/>
                </a:solidFill>
              </a:rPr>
              <a:t>presentado por el representante o </a:t>
            </a:r>
            <a:r>
              <a:rPr lang="es-PE" dirty="0" smtClean="0">
                <a:solidFill>
                  <a:schemeClr val="bg1"/>
                </a:solidFill>
              </a:rPr>
              <a:t>apoderado del </a:t>
            </a:r>
            <a:r>
              <a:rPr lang="es-PE" dirty="0">
                <a:solidFill>
                  <a:schemeClr val="bg1"/>
                </a:solidFill>
              </a:rPr>
              <a:t>usuario deberá acreditarlo con </a:t>
            </a:r>
            <a:r>
              <a:rPr lang="es-PE" dirty="0" smtClean="0">
                <a:solidFill>
                  <a:schemeClr val="bg1"/>
                </a:solidFill>
              </a:rPr>
              <a:t>la documentación correspondiente</a:t>
            </a:r>
            <a:r>
              <a:rPr lang="es-PE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s-PE" dirty="0">
                <a:solidFill>
                  <a:schemeClr val="bg1"/>
                </a:solidFill>
              </a:rPr>
              <a:t>b) </a:t>
            </a:r>
            <a:r>
              <a:rPr lang="es-PE" dirty="0">
                <a:solidFill>
                  <a:srgbClr val="FFFF00"/>
                </a:solidFill>
              </a:rPr>
              <a:t>Número del documento </a:t>
            </a:r>
            <a:r>
              <a:rPr lang="es-PE" dirty="0">
                <a:solidFill>
                  <a:schemeClr val="bg1"/>
                </a:solidFill>
              </a:rPr>
              <a:t>de identidad del usuario </a:t>
            </a:r>
            <a:r>
              <a:rPr lang="es-PE" dirty="0" smtClean="0">
                <a:solidFill>
                  <a:schemeClr val="bg1"/>
                </a:solidFill>
              </a:rPr>
              <a:t>y, de </a:t>
            </a:r>
            <a:r>
              <a:rPr lang="es-PE" dirty="0">
                <a:solidFill>
                  <a:schemeClr val="bg1"/>
                </a:solidFill>
              </a:rPr>
              <a:t>ser el caso, de su representante o apoderado.</a:t>
            </a:r>
          </a:p>
          <a:p>
            <a:pPr algn="just"/>
            <a:r>
              <a:rPr lang="es-PE" dirty="0">
                <a:solidFill>
                  <a:schemeClr val="bg1"/>
                </a:solidFill>
              </a:rPr>
              <a:t>c) </a:t>
            </a:r>
            <a:r>
              <a:rPr lang="es-PE" dirty="0">
                <a:solidFill>
                  <a:srgbClr val="FFFF00"/>
                </a:solidFill>
              </a:rPr>
              <a:t>Domicilio para los efectos de las </a:t>
            </a:r>
            <a:r>
              <a:rPr lang="es-PE" dirty="0" smtClean="0">
                <a:solidFill>
                  <a:srgbClr val="FFFF00"/>
                </a:solidFill>
              </a:rPr>
              <a:t>notificaciones</a:t>
            </a:r>
            <a:r>
              <a:rPr lang="es-PE" dirty="0" smtClean="0">
                <a:solidFill>
                  <a:schemeClr val="bg1"/>
                </a:solidFill>
              </a:rPr>
              <a:t>, </a:t>
            </a:r>
            <a:r>
              <a:rPr lang="es-PE" dirty="0">
                <a:solidFill>
                  <a:schemeClr val="bg1"/>
                </a:solidFill>
              </a:rPr>
              <a:t>el </a:t>
            </a:r>
            <a:r>
              <a:rPr lang="es-PE" dirty="0" smtClean="0">
                <a:solidFill>
                  <a:schemeClr val="bg1"/>
                </a:solidFill>
              </a:rPr>
              <a:t>cual deberá </a:t>
            </a:r>
            <a:r>
              <a:rPr lang="es-PE" dirty="0">
                <a:solidFill>
                  <a:schemeClr val="bg1"/>
                </a:solidFill>
              </a:rPr>
              <a:t>ubicarse en la ciudad donde se ubica el </a:t>
            </a:r>
            <a:r>
              <a:rPr lang="es-PE" dirty="0" smtClean="0">
                <a:solidFill>
                  <a:schemeClr val="bg1"/>
                </a:solidFill>
              </a:rPr>
              <a:t>suministro, o </a:t>
            </a:r>
            <a:r>
              <a:rPr lang="es-PE" dirty="0">
                <a:solidFill>
                  <a:schemeClr val="bg1"/>
                </a:solidFill>
              </a:rPr>
              <a:t>de no contar con éste, dentro de la ciudad en que </a:t>
            </a:r>
            <a:r>
              <a:rPr lang="es-PE" dirty="0" smtClean="0">
                <a:solidFill>
                  <a:schemeClr val="bg1"/>
                </a:solidFill>
              </a:rPr>
              <a:t>se encuentra </a:t>
            </a:r>
            <a:r>
              <a:rPr lang="es-PE" dirty="0">
                <a:solidFill>
                  <a:schemeClr val="bg1"/>
                </a:solidFill>
              </a:rPr>
              <a:t>el ámbito de acción de la empresa </a:t>
            </a:r>
            <a:r>
              <a:rPr lang="es-PE" dirty="0" smtClean="0">
                <a:solidFill>
                  <a:schemeClr val="bg1"/>
                </a:solidFill>
              </a:rPr>
              <a:t>distribuidora. La empresa distribuidora </a:t>
            </a:r>
            <a:r>
              <a:rPr lang="es-PE" dirty="0">
                <a:solidFill>
                  <a:schemeClr val="bg1"/>
                </a:solidFill>
              </a:rPr>
              <a:t>podrá proporcionar una </a:t>
            </a:r>
            <a:r>
              <a:rPr lang="es-PE" dirty="0" smtClean="0">
                <a:solidFill>
                  <a:schemeClr val="bg1"/>
                </a:solidFill>
              </a:rPr>
              <a:t>casilla electrónica </a:t>
            </a:r>
            <a:r>
              <a:rPr lang="es-PE" dirty="0">
                <a:solidFill>
                  <a:schemeClr val="bg1"/>
                </a:solidFill>
              </a:rPr>
              <a:t>al usuario para efectos de la </a:t>
            </a:r>
            <a:r>
              <a:rPr lang="es-PE" dirty="0" smtClean="0">
                <a:solidFill>
                  <a:schemeClr val="bg1"/>
                </a:solidFill>
              </a:rPr>
              <a:t>notificación.</a:t>
            </a:r>
            <a:endParaRPr lang="es-PE" dirty="0">
              <a:solidFill>
                <a:schemeClr val="bg1"/>
              </a:solidFill>
            </a:endParaRPr>
          </a:p>
          <a:p>
            <a:pPr algn="just"/>
            <a:r>
              <a:rPr lang="es-PE" dirty="0">
                <a:solidFill>
                  <a:schemeClr val="bg1"/>
                </a:solidFill>
              </a:rPr>
              <a:t>d) </a:t>
            </a:r>
            <a:r>
              <a:rPr lang="es-PE" dirty="0">
                <a:solidFill>
                  <a:srgbClr val="FFFF00"/>
                </a:solidFill>
              </a:rPr>
              <a:t>Petitorio claro y preciso.</a:t>
            </a:r>
          </a:p>
          <a:p>
            <a:pPr algn="just"/>
            <a:r>
              <a:rPr lang="es-PE" dirty="0">
                <a:solidFill>
                  <a:schemeClr val="bg1"/>
                </a:solidFill>
              </a:rPr>
              <a:t>e) </a:t>
            </a:r>
            <a:r>
              <a:rPr lang="es-PE" dirty="0">
                <a:solidFill>
                  <a:srgbClr val="FFFF00"/>
                </a:solidFill>
              </a:rPr>
              <a:t>Número de suministro</a:t>
            </a:r>
            <a:r>
              <a:rPr lang="es-PE" dirty="0">
                <a:solidFill>
                  <a:schemeClr val="bg1"/>
                </a:solidFill>
              </a:rPr>
              <a:t>, de ser el caso.</a:t>
            </a:r>
          </a:p>
          <a:p>
            <a:pPr algn="just"/>
            <a:r>
              <a:rPr lang="es-PE" dirty="0">
                <a:solidFill>
                  <a:schemeClr val="bg1"/>
                </a:solidFill>
              </a:rPr>
              <a:t>f) </a:t>
            </a:r>
            <a:r>
              <a:rPr lang="es-PE" dirty="0">
                <a:solidFill>
                  <a:srgbClr val="FFFF00"/>
                </a:solidFill>
              </a:rPr>
              <a:t>Firma o huella digital</a:t>
            </a:r>
            <a:r>
              <a:rPr lang="es-PE" dirty="0">
                <a:solidFill>
                  <a:schemeClr val="bg1"/>
                </a:solidFill>
              </a:rPr>
              <a:t>, de permitirlo la </a:t>
            </a:r>
            <a:r>
              <a:rPr lang="es-PE" dirty="0" smtClean="0">
                <a:solidFill>
                  <a:schemeClr val="bg1"/>
                </a:solidFill>
              </a:rPr>
              <a:t>modalidad elegida</a:t>
            </a:r>
            <a:r>
              <a:rPr lang="es-PE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60229" y="5942054"/>
            <a:ext cx="8274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200" dirty="0">
                <a:solidFill>
                  <a:srgbClr val="8BF62A"/>
                </a:solidFill>
              </a:rPr>
              <a:t>17.2 De no cumplirse con alguno de los </a:t>
            </a:r>
            <a:r>
              <a:rPr lang="es-PE" sz="1200" dirty="0" smtClean="0">
                <a:solidFill>
                  <a:srgbClr val="8BF62A"/>
                </a:solidFill>
              </a:rPr>
              <a:t>mencionados requisitos</a:t>
            </a:r>
            <a:r>
              <a:rPr lang="es-PE" sz="1200" dirty="0">
                <a:solidFill>
                  <a:srgbClr val="8BF62A"/>
                </a:solidFill>
              </a:rPr>
              <a:t>, la empresa distribuidora podrá requerir </a:t>
            </a:r>
            <a:r>
              <a:rPr lang="es-PE" sz="1200" dirty="0" smtClean="0">
                <a:solidFill>
                  <a:srgbClr val="8BF62A"/>
                </a:solidFill>
              </a:rPr>
              <a:t>al usuario</a:t>
            </a:r>
            <a:r>
              <a:rPr lang="es-PE" sz="1200" dirty="0">
                <a:solidFill>
                  <a:srgbClr val="8BF62A"/>
                </a:solidFill>
              </a:rPr>
              <a:t>, en el plazo de dos (2) días hábiles, que </a:t>
            </a:r>
            <a:r>
              <a:rPr lang="es-PE" sz="1200" dirty="0" smtClean="0">
                <a:solidFill>
                  <a:srgbClr val="8BF62A"/>
                </a:solidFill>
              </a:rPr>
              <a:t>subsane la </a:t>
            </a:r>
            <a:r>
              <a:rPr lang="es-PE" sz="1200" dirty="0">
                <a:solidFill>
                  <a:srgbClr val="8BF62A"/>
                </a:solidFill>
              </a:rPr>
              <a:t>omisión. Dicha subsanación deberá efectuarse </a:t>
            </a:r>
            <a:r>
              <a:rPr lang="es-PE" sz="1200" dirty="0" smtClean="0">
                <a:solidFill>
                  <a:srgbClr val="8BF62A"/>
                </a:solidFill>
              </a:rPr>
              <a:t>dentro de </a:t>
            </a:r>
            <a:r>
              <a:rPr lang="es-PE" sz="1200" dirty="0">
                <a:solidFill>
                  <a:srgbClr val="8BF62A"/>
                </a:solidFill>
              </a:rPr>
              <a:t>los dos (2) días hábiles de solicitada.</a:t>
            </a:r>
          </a:p>
        </p:txBody>
      </p:sp>
    </p:spTree>
    <p:extLst>
      <p:ext uri="{BB962C8B-B14F-4D97-AF65-F5344CB8AC3E}">
        <p14:creationId xmlns:p14="http://schemas.microsoft.com/office/powerpoint/2010/main" val="401321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09386" y="696062"/>
            <a:ext cx="3911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b="1" dirty="0">
                <a:solidFill>
                  <a:srgbClr val="FFFF00"/>
                </a:solidFill>
              </a:rPr>
              <a:t>Artículo 18º.- ACUERDO DE PARTES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15530" y="1609824"/>
            <a:ext cx="85322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solidFill>
                  <a:schemeClr val="bg1"/>
                </a:solidFill>
              </a:rPr>
              <a:t>18.1 Admitido el reclamo, si el usuario lo solicita o </a:t>
            </a:r>
            <a:r>
              <a:rPr lang="es-PE" dirty="0" smtClean="0">
                <a:solidFill>
                  <a:schemeClr val="bg1"/>
                </a:solidFill>
              </a:rPr>
              <a:t>a iniciativa </a:t>
            </a:r>
            <a:r>
              <a:rPr lang="es-PE" dirty="0">
                <a:solidFill>
                  <a:schemeClr val="bg1"/>
                </a:solidFill>
              </a:rPr>
              <a:t>de la empresa distribuidora, ésta podrá citarlo </a:t>
            </a:r>
            <a:r>
              <a:rPr lang="es-PE" dirty="0" smtClean="0">
                <a:solidFill>
                  <a:schemeClr val="bg1"/>
                </a:solidFill>
              </a:rPr>
              <a:t>a una </a:t>
            </a:r>
            <a:r>
              <a:rPr lang="es-PE" dirty="0">
                <a:solidFill>
                  <a:srgbClr val="FFFF00"/>
                </a:solidFill>
              </a:rPr>
              <a:t>reunión de trato directo a efectos de poder </a:t>
            </a:r>
            <a:r>
              <a:rPr lang="es-PE" dirty="0" smtClean="0">
                <a:solidFill>
                  <a:srgbClr val="FFFF00"/>
                </a:solidFill>
              </a:rPr>
              <a:t>encontrar una </a:t>
            </a:r>
            <a:r>
              <a:rPr lang="es-PE" dirty="0">
                <a:solidFill>
                  <a:srgbClr val="FFFF00"/>
                </a:solidFill>
              </a:rPr>
              <a:t>solución al reclamo</a:t>
            </a:r>
            <a:r>
              <a:rPr lang="es-PE" dirty="0" smtClean="0">
                <a:solidFill>
                  <a:srgbClr val="FFFF00"/>
                </a:solidFill>
              </a:rPr>
              <a:t>.</a:t>
            </a:r>
            <a:endParaRPr lang="es-PE" dirty="0">
              <a:solidFill>
                <a:srgbClr val="FFFF00"/>
              </a:solidFill>
            </a:endParaRPr>
          </a:p>
          <a:p>
            <a:pPr algn="just"/>
            <a:r>
              <a:rPr lang="es-PE" dirty="0">
                <a:solidFill>
                  <a:schemeClr val="bg1"/>
                </a:solidFill>
              </a:rPr>
              <a:t>18.2 Si las partes llegaran a un </a:t>
            </a:r>
            <a:r>
              <a:rPr lang="es-PE" dirty="0">
                <a:solidFill>
                  <a:srgbClr val="FFFF00"/>
                </a:solidFill>
              </a:rPr>
              <a:t>acuerdo</a:t>
            </a:r>
            <a:r>
              <a:rPr lang="es-PE" dirty="0">
                <a:solidFill>
                  <a:schemeClr val="bg1"/>
                </a:solidFill>
              </a:rPr>
              <a:t>, se </a:t>
            </a:r>
            <a:r>
              <a:rPr lang="es-PE" dirty="0" smtClean="0">
                <a:solidFill>
                  <a:schemeClr val="bg1"/>
                </a:solidFill>
              </a:rPr>
              <a:t>levantará el </a:t>
            </a:r>
            <a:r>
              <a:rPr lang="es-PE" dirty="0">
                <a:solidFill>
                  <a:srgbClr val="FFFF00"/>
                </a:solidFill>
              </a:rPr>
              <a:t>acta respectiva en la que consten los </a:t>
            </a:r>
            <a:r>
              <a:rPr lang="es-PE" dirty="0" smtClean="0">
                <a:solidFill>
                  <a:srgbClr val="FFFF00"/>
                </a:solidFill>
              </a:rPr>
              <a:t>aspectos reclamados</a:t>
            </a:r>
            <a:r>
              <a:rPr lang="es-PE" dirty="0">
                <a:solidFill>
                  <a:srgbClr val="FFFF00"/>
                </a:solidFill>
              </a:rPr>
              <a:t>,</a:t>
            </a:r>
            <a:r>
              <a:rPr lang="es-PE" dirty="0">
                <a:solidFill>
                  <a:schemeClr val="bg1"/>
                </a:solidFill>
              </a:rPr>
              <a:t> la descripción clara de lo acordado, así </a:t>
            </a:r>
            <a:r>
              <a:rPr lang="es-PE" dirty="0" smtClean="0">
                <a:solidFill>
                  <a:schemeClr val="bg1"/>
                </a:solidFill>
              </a:rPr>
              <a:t>como la </a:t>
            </a:r>
            <a:r>
              <a:rPr lang="es-PE" dirty="0">
                <a:solidFill>
                  <a:schemeClr val="bg1"/>
                </a:solidFill>
              </a:rPr>
              <a:t>forma y plazo de su cumplimiento.</a:t>
            </a:r>
          </a:p>
          <a:p>
            <a:pPr algn="just"/>
            <a:r>
              <a:rPr lang="es-PE" dirty="0">
                <a:solidFill>
                  <a:schemeClr val="bg1"/>
                </a:solidFill>
              </a:rPr>
              <a:t>18.3 El acuerdo de las partes surte los efectos de </a:t>
            </a:r>
            <a:r>
              <a:rPr lang="es-PE" dirty="0" smtClean="0">
                <a:solidFill>
                  <a:schemeClr val="bg1"/>
                </a:solidFill>
              </a:rPr>
              <a:t>una resolución </a:t>
            </a:r>
            <a:r>
              <a:rPr lang="es-PE" dirty="0">
                <a:solidFill>
                  <a:schemeClr val="bg1"/>
                </a:solidFill>
              </a:rPr>
              <a:t>que pone </a:t>
            </a:r>
            <a:r>
              <a:rPr lang="es-PE" dirty="0" smtClean="0">
                <a:solidFill>
                  <a:schemeClr val="bg1"/>
                </a:solidFill>
              </a:rPr>
              <a:t>en </a:t>
            </a:r>
            <a:r>
              <a:rPr lang="es-PE" dirty="0">
                <a:solidFill>
                  <a:schemeClr val="bg1"/>
                </a:solidFill>
              </a:rPr>
              <a:t>e</a:t>
            </a:r>
            <a:r>
              <a:rPr lang="es-PE" dirty="0" smtClean="0">
                <a:solidFill>
                  <a:schemeClr val="bg1"/>
                </a:solidFill>
              </a:rPr>
              <a:t>l procedimiento administrativo, </a:t>
            </a:r>
            <a:r>
              <a:rPr lang="es-PE" dirty="0" smtClean="0">
                <a:solidFill>
                  <a:srgbClr val="FFFF00"/>
                </a:solidFill>
              </a:rPr>
              <a:t>no </a:t>
            </a:r>
            <a:r>
              <a:rPr lang="es-PE" dirty="0">
                <a:solidFill>
                  <a:srgbClr val="FFFF00"/>
                </a:solidFill>
              </a:rPr>
              <a:t>siendo susceptibles de ser nuevamente </a:t>
            </a:r>
            <a:r>
              <a:rPr lang="es-PE" dirty="0" smtClean="0">
                <a:solidFill>
                  <a:srgbClr val="FFFF00"/>
                </a:solidFill>
              </a:rPr>
              <a:t>cuestionados, en </a:t>
            </a:r>
            <a:r>
              <a:rPr lang="es-PE" dirty="0">
                <a:solidFill>
                  <a:srgbClr val="FFFF00"/>
                </a:solidFill>
              </a:rPr>
              <a:t>vía administrativa</a:t>
            </a:r>
            <a:r>
              <a:rPr lang="es-PE" dirty="0">
                <a:solidFill>
                  <a:schemeClr val="bg1"/>
                </a:solidFill>
              </a:rPr>
              <a:t>, los temas acordados.</a:t>
            </a:r>
          </a:p>
          <a:p>
            <a:pPr algn="just"/>
            <a:r>
              <a:rPr lang="es-PE" dirty="0">
                <a:solidFill>
                  <a:schemeClr val="bg1"/>
                </a:solidFill>
              </a:rPr>
              <a:t>18.4 Si se suscribiera un </a:t>
            </a:r>
            <a:r>
              <a:rPr lang="es-PE" dirty="0">
                <a:solidFill>
                  <a:srgbClr val="FFFF00"/>
                </a:solidFill>
              </a:rPr>
              <a:t>acta con acuerdo parcial</a:t>
            </a:r>
            <a:r>
              <a:rPr lang="es-PE" dirty="0">
                <a:solidFill>
                  <a:schemeClr val="bg1"/>
                </a:solidFill>
              </a:rPr>
              <a:t>, </a:t>
            </a:r>
            <a:r>
              <a:rPr lang="es-PE" dirty="0" smtClean="0">
                <a:solidFill>
                  <a:schemeClr val="bg1"/>
                </a:solidFill>
              </a:rPr>
              <a:t>el procedimiento </a:t>
            </a:r>
            <a:r>
              <a:rPr lang="es-PE" dirty="0">
                <a:solidFill>
                  <a:schemeClr val="bg1"/>
                </a:solidFill>
              </a:rPr>
              <a:t>continuará el trámite previsto en la </a:t>
            </a:r>
            <a:r>
              <a:rPr lang="es-PE" dirty="0" smtClean="0">
                <a:solidFill>
                  <a:schemeClr val="bg1"/>
                </a:solidFill>
              </a:rPr>
              <a:t>presente Directiva</a:t>
            </a:r>
            <a:r>
              <a:rPr lang="es-PE" dirty="0">
                <a:solidFill>
                  <a:schemeClr val="bg1"/>
                </a:solidFill>
              </a:rPr>
              <a:t>, </a:t>
            </a:r>
            <a:r>
              <a:rPr lang="es-PE" dirty="0">
                <a:solidFill>
                  <a:srgbClr val="FFFF00"/>
                </a:solidFill>
              </a:rPr>
              <a:t>sólo respecto de los aspectos no solucionados.</a:t>
            </a:r>
          </a:p>
          <a:p>
            <a:pPr algn="just"/>
            <a:r>
              <a:rPr lang="es-PE" dirty="0">
                <a:solidFill>
                  <a:schemeClr val="bg1"/>
                </a:solidFill>
              </a:rPr>
              <a:t>18.5 </a:t>
            </a:r>
            <a:r>
              <a:rPr lang="es-PE" dirty="0">
                <a:solidFill>
                  <a:srgbClr val="FFFF00"/>
                </a:solidFill>
              </a:rPr>
              <a:t>No podrán celebrarse acuerdos durante </a:t>
            </a:r>
            <a:r>
              <a:rPr lang="es-PE" dirty="0" smtClean="0">
                <a:solidFill>
                  <a:srgbClr val="FFFF00"/>
                </a:solidFill>
              </a:rPr>
              <a:t>las inspecciones </a:t>
            </a:r>
            <a:r>
              <a:rPr lang="es-PE" dirty="0">
                <a:solidFill>
                  <a:srgbClr val="FFFF00"/>
                </a:solidFill>
              </a:rPr>
              <a:t>de campo</a:t>
            </a:r>
            <a:r>
              <a:rPr lang="es-PE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s-PE" dirty="0">
                <a:solidFill>
                  <a:schemeClr val="bg1"/>
                </a:solidFill>
              </a:rPr>
              <a:t>18.6 Las empresas distribuidoras podrán </a:t>
            </a:r>
            <a:r>
              <a:rPr lang="es-PE" dirty="0" smtClean="0">
                <a:solidFill>
                  <a:schemeClr val="bg1"/>
                </a:solidFill>
              </a:rPr>
              <a:t>implementar la </a:t>
            </a:r>
            <a:r>
              <a:rPr lang="es-PE" dirty="0">
                <a:solidFill>
                  <a:schemeClr val="bg1"/>
                </a:solidFill>
              </a:rPr>
              <a:t>realización de </a:t>
            </a:r>
            <a:r>
              <a:rPr lang="es-PE" dirty="0" smtClean="0">
                <a:solidFill>
                  <a:schemeClr val="bg1"/>
                </a:solidFill>
              </a:rPr>
              <a:t>diálogos telefónicos </a:t>
            </a:r>
            <a:r>
              <a:rPr lang="es-PE" dirty="0">
                <a:solidFill>
                  <a:schemeClr val="bg1"/>
                </a:solidFill>
              </a:rPr>
              <a:t>o por otros </a:t>
            </a:r>
            <a:r>
              <a:rPr lang="es-PE" dirty="0" smtClean="0">
                <a:solidFill>
                  <a:schemeClr val="bg1"/>
                </a:solidFill>
              </a:rPr>
              <a:t>medios de </a:t>
            </a:r>
            <a:r>
              <a:rPr lang="es-PE" dirty="0">
                <a:solidFill>
                  <a:schemeClr val="bg1"/>
                </a:solidFill>
              </a:rPr>
              <a:t>comunicación para arribar a acuerdos con el usuario,</a:t>
            </a:r>
          </a:p>
          <a:p>
            <a:pPr algn="just"/>
            <a:r>
              <a:rPr lang="es-PE" dirty="0">
                <a:solidFill>
                  <a:schemeClr val="bg1"/>
                </a:solidFill>
              </a:rPr>
              <a:t>previa aprobación expresa de Osinergmin, para lo </a:t>
            </a:r>
            <a:r>
              <a:rPr lang="es-PE" dirty="0" smtClean="0">
                <a:solidFill>
                  <a:schemeClr val="bg1"/>
                </a:solidFill>
              </a:rPr>
              <a:t>cual deberán </a:t>
            </a:r>
            <a:r>
              <a:rPr lang="es-PE" dirty="0">
                <a:solidFill>
                  <a:schemeClr val="bg1"/>
                </a:solidFill>
              </a:rPr>
              <a:t>presentar </a:t>
            </a:r>
            <a:r>
              <a:rPr lang="es-PE" dirty="0" smtClean="0">
                <a:solidFill>
                  <a:schemeClr val="bg1"/>
                </a:solidFill>
              </a:rPr>
              <a:t>los procedimientos</a:t>
            </a:r>
            <a:r>
              <a:rPr lang="es-PE" dirty="0">
                <a:solidFill>
                  <a:schemeClr val="bg1"/>
                </a:solidFill>
              </a:rPr>
              <a:t>, características </a:t>
            </a:r>
            <a:r>
              <a:rPr lang="es-PE" dirty="0" smtClean="0">
                <a:solidFill>
                  <a:schemeClr val="bg1"/>
                </a:solidFill>
              </a:rPr>
              <a:t>de los </a:t>
            </a:r>
            <a:r>
              <a:rPr lang="es-PE" dirty="0">
                <a:solidFill>
                  <a:schemeClr val="bg1"/>
                </a:solidFill>
              </a:rPr>
              <a:t>medios y el protocolo de diálogo correspondiente.</a:t>
            </a:r>
          </a:p>
        </p:txBody>
      </p:sp>
    </p:spTree>
    <p:extLst>
      <p:ext uri="{BB962C8B-B14F-4D97-AF65-F5344CB8AC3E}">
        <p14:creationId xmlns:p14="http://schemas.microsoft.com/office/powerpoint/2010/main" val="60594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44454" y="848863"/>
            <a:ext cx="416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>
                <a:solidFill>
                  <a:srgbClr val="FFFF00"/>
                </a:solidFill>
              </a:rPr>
              <a:t>Artículo 20º.- RESOLUCIÓN DEL RECLAMO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98867" y="1318839"/>
            <a:ext cx="8326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FFFF00"/>
                </a:solidFill>
              </a:rPr>
              <a:t>20.1 La empresa distribuidora deberá resolver </a:t>
            </a:r>
            <a:r>
              <a:rPr lang="es-PE" dirty="0" smtClean="0">
                <a:solidFill>
                  <a:srgbClr val="FFFF00"/>
                </a:solidFill>
              </a:rPr>
              <a:t>el reclamo </a:t>
            </a:r>
            <a:r>
              <a:rPr lang="es-PE" dirty="0">
                <a:solidFill>
                  <a:srgbClr val="FFFF00"/>
                </a:solidFill>
              </a:rPr>
              <a:t>en los siguientes plazos: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95836" y="1965744"/>
            <a:ext cx="8326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solidFill>
                  <a:schemeClr val="bg1"/>
                </a:solidFill>
              </a:rPr>
              <a:t>a) Los reclamos en que se </a:t>
            </a:r>
            <a:r>
              <a:rPr lang="es-PE" dirty="0">
                <a:solidFill>
                  <a:srgbClr val="FFC000"/>
                </a:solidFill>
              </a:rPr>
              <a:t>cuestione el corte </a:t>
            </a:r>
            <a:r>
              <a:rPr lang="es-PE" dirty="0" smtClean="0">
                <a:solidFill>
                  <a:srgbClr val="FFC000"/>
                </a:solidFill>
              </a:rPr>
              <a:t>del servicio </a:t>
            </a:r>
            <a:r>
              <a:rPr lang="es-PE" dirty="0">
                <a:solidFill>
                  <a:srgbClr val="FFC000"/>
                </a:solidFill>
              </a:rPr>
              <a:t>efectuado </a:t>
            </a:r>
            <a:r>
              <a:rPr lang="es-PE" dirty="0">
                <a:solidFill>
                  <a:schemeClr val="bg1"/>
                </a:solidFill>
              </a:rPr>
              <a:t>y se solicite su reposición: dentro </a:t>
            </a:r>
            <a:r>
              <a:rPr lang="es-PE" dirty="0" smtClean="0">
                <a:solidFill>
                  <a:schemeClr val="bg1"/>
                </a:solidFill>
              </a:rPr>
              <a:t>del plazo </a:t>
            </a:r>
            <a:r>
              <a:rPr lang="es-PE" dirty="0">
                <a:solidFill>
                  <a:schemeClr val="bg1"/>
                </a:solidFill>
              </a:rPr>
              <a:t>de </a:t>
            </a:r>
            <a:r>
              <a:rPr lang="es-PE" dirty="0">
                <a:solidFill>
                  <a:srgbClr val="FFC000"/>
                </a:solidFill>
              </a:rPr>
              <a:t>diez (10) días hábiles</a:t>
            </a:r>
            <a:r>
              <a:rPr lang="es-PE" dirty="0">
                <a:solidFill>
                  <a:schemeClr val="bg1"/>
                </a:solidFill>
              </a:rPr>
              <a:t>, desde el día siguiente a su</a:t>
            </a:r>
          </a:p>
          <a:p>
            <a:pPr algn="just"/>
            <a:r>
              <a:rPr lang="es-PE" dirty="0">
                <a:solidFill>
                  <a:schemeClr val="bg1"/>
                </a:solidFill>
              </a:rPr>
              <a:t>recepción o subsanación de requisitos de admisibilidad.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95836" y="2999222"/>
            <a:ext cx="8429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solidFill>
                  <a:schemeClr val="bg1"/>
                </a:solidFill>
              </a:rPr>
              <a:t>b) Los reclamos en que se cuestione únicamente </a:t>
            </a:r>
            <a:r>
              <a:rPr lang="es-PE" dirty="0" smtClean="0">
                <a:solidFill>
                  <a:schemeClr val="bg1"/>
                </a:solidFill>
              </a:rPr>
              <a:t>el </a:t>
            </a:r>
            <a:r>
              <a:rPr lang="es-PE" dirty="0" smtClean="0">
                <a:solidFill>
                  <a:srgbClr val="FFC000"/>
                </a:solidFill>
              </a:rPr>
              <a:t>exceso </a:t>
            </a:r>
            <a:r>
              <a:rPr lang="es-PE" dirty="0">
                <a:solidFill>
                  <a:srgbClr val="FFC000"/>
                </a:solidFill>
              </a:rPr>
              <a:t>de consumo de </a:t>
            </a:r>
            <a:r>
              <a:rPr lang="es-PE" dirty="0" smtClean="0">
                <a:solidFill>
                  <a:srgbClr val="FFC000"/>
                </a:solidFill>
              </a:rPr>
              <a:t>energía </a:t>
            </a:r>
            <a:r>
              <a:rPr lang="es-PE" dirty="0" smtClean="0">
                <a:solidFill>
                  <a:schemeClr val="bg1"/>
                </a:solidFill>
              </a:rPr>
              <a:t>eléctrica </a:t>
            </a:r>
            <a:r>
              <a:rPr lang="es-PE" dirty="0">
                <a:solidFill>
                  <a:schemeClr val="bg1"/>
                </a:solidFill>
              </a:rPr>
              <a:t>de usuarios </a:t>
            </a:r>
            <a:r>
              <a:rPr lang="es-PE" dirty="0" smtClean="0">
                <a:solidFill>
                  <a:schemeClr val="bg1"/>
                </a:solidFill>
              </a:rPr>
              <a:t>en la </a:t>
            </a:r>
            <a:r>
              <a:rPr lang="es-PE" dirty="0">
                <a:solidFill>
                  <a:schemeClr val="bg1"/>
                </a:solidFill>
              </a:rPr>
              <a:t>opción tarifaria BT5B y/o cargos mínimos o </a:t>
            </a:r>
            <a:r>
              <a:rPr lang="es-PE" dirty="0" smtClean="0">
                <a:solidFill>
                  <a:schemeClr val="bg1"/>
                </a:solidFill>
              </a:rPr>
              <a:t>cargos asociados </a:t>
            </a:r>
            <a:r>
              <a:rPr lang="es-PE" dirty="0">
                <a:solidFill>
                  <a:schemeClr val="bg1"/>
                </a:solidFill>
              </a:rPr>
              <a:t>al consumo; y se advierta errores de </a:t>
            </a:r>
            <a:r>
              <a:rPr lang="es-PE" dirty="0" smtClean="0">
                <a:solidFill>
                  <a:schemeClr val="bg1"/>
                </a:solidFill>
              </a:rPr>
              <a:t>facturación </a:t>
            </a:r>
            <a:r>
              <a:rPr lang="es-PE" dirty="0">
                <a:solidFill>
                  <a:srgbClr val="FFC000"/>
                </a:solidFill>
              </a:rPr>
              <a:t>(10) días hábiles</a:t>
            </a:r>
            <a:r>
              <a:rPr lang="es-PE" dirty="0">
                <a:solidFill>
                  <a:schemeClr val="bg1"/>
                </a:solidFill>
              </a:rPr>
              <a:t>, desde el día siguiente a su recepción </a:t>
            </a:r>
            <a:r>
              <a:rPr lang="es-PE" dirty="0" smtClean="0">
                <a:solidFill>
                  <a:schemeClr val="bg1"/>
                </a:solidFill>
              </a:rPr>
              <a:t>o subsanación </a:t>
            </a:r>
            <a:r>
              <a:rPr lang="es-PE" dirty="0">
                <a:solidFill>
                  <a:schemeClr val="bg1"/>
                </a:solidFill>
              </a:rPr>
              <a:t>de requisitos de admisibilidad.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95835" y="4309699"/>
            <a:ext cx="8429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solidFill>
                  <a:schemeClr val="bg1"/>
                </a:solidFill>
              </a:rPr>
              <a:t>d) Los reclamos que se </a:t>
            </a:r>
            <a:r>
              <a:rPr lang="es-PE" dirty="0" smtClean="0">
                <a:solidFill>
                  <a:schemeClr val="bg1"/>
                </a:solidFill>
              </a:rPr>
              <a:t>reiteran </a:t>
            </a:r>
            <a:r>
              <a:rPr lang="es-PE" dirty="0">
                <a:solidFill>
                  <a:schemeClr val="bg1"/>
                </a:solidFill>
              </a:rPr>
              <a:t>a </a:t>
            </a:r>
            <a:r>
              <a:rPr lang="es-PE" dirty="0">
                <a:solidFill>
                  <a:srgbClr val="FFC000"/>
                </a:solidFill>
              </a:rPr>
              <a:t>materias distintas </a:t>
            </a:r>
            <a:r>
              <a:rPr lang="es-PE" dirty="0" smtClean="0">
                <a:solidFill>
                  <a:schemeClr val="bg1"/>
                </a:solidFill>
              </a:rPr>
              <a:t>o adicionales </a:t>
            </a:r>
            <a:r>
              <a:rPr lang="es-PE" dirty="0">
                <a:solidFill>
                  <a:schemeClr val="bg1"/>
                </a:solidFill>
              </a:rPr>
              <a:t>a las mencionadas en los literales </a:t>
            </a:r>
            <a:r>
              <a:rPr lang="es-PE" dirty="0" smtClean="0">
                <a:solidFill>
                  <a:schemeClr val="bg1"/>
                </a:solidFill>
              </a:rPr>
              <a:t>precedentes: dentro </a:t>
            </a:r>
            <a:r>
              <a:rPr lang="es-PE" dirty="0">
                <a:solidFill>
                  <a:schemeClr val="bg1"/>
                </a:solidFill>
              </a:rPr>
              <a:t>del plazo de </a:t>
            </a:r>
            <a:r>
              <a:rPr lang="es-PE" dirty="0">
                <a:solidFill>
                  <a:srgbClr val="FFC000"/>
                </a:solidFill>
              </a:rPr>
              <a:t>treinta (30) días hábiles</a:t>
            </a:r>
            <a:r>
              <a:rPr lang="es-PE" dirty="0">
                <a:solidFill>
                  <a:schemeClr val="bg1"/>
                </a:solidFill>
              </a:rPr>
              <a:t>, desde el </a:t>
            </a:r>
            <a:r>
              <a:rPr lang="es-PE" dirty="0" smtClean="0">
                <a:solidFill>
                  <a:schemeClr val="bg1"/>
                </a:solidFill>
              </a:rPr>
              <a:t>día siguiente </a:t>
            </a:r>
            <a:r>
              <a:rPr lang="es-PE" dirty="0">
                <a:solidFill>
                  <a:schemeClr val="bg1"/>
                </a:solidFill>
              </a:rPr>
              <a:t>a su recepción o subsanación de requisitos </a:t>
            </a:r>
            <a:r>
              <a:rPr lang="es-PE" dirty="0" smtClean="0">
                <a:solidFill>
                  <a:schemeClr val="bg1"/>
                </a:solidFill>
              </a:rPr>
              <a:t>de admisibilidad</a:t>
            </a:r>
            <a:r>
              <a:rPr lang="es-PE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15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2114"/>
            <a:ext cx="2177008" cy="205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 flipH="1">
            <a:off x="1621494" y="268799"/>
            <a:ext cx="5949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HAY ERROR DE LECTURA </a:t>
            </a:r>
            <a:endParaRPr lang="es-PE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797672" y="998346"/>
            <a:ext cx="5361462" cy="662745"/>
          </a:xfrm>
          <a:prstGeom prst="roundRect">
            <a:avLst>
              <a:gd name="adj" fmla="val 30473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s-PE" sz="2400" b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Emitir resolución,</a:t>
            </a:r>
            <a:r>
              <a:rPr lang="es-PE" sz="2400" b="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de reclamo fundado.</a:t>
            </a:r>
            <a:endParaRPr lang="es-PE" sz="2400" b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50277" y="1982339"/>
            <a:ext cx="6837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NO HAY ERROR DE LECTURA</a:t>
            </a:r>
            <a:endParaRPr lang="es-PE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797672" y="2766140"/>
            <a:ext cx="5531502" cy="539223"/>
          </a:xfrm>
          <a:prstGeom prst="roundRect">
            <a:avLst>
              <a:gd name="adj" fmla="val 29290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PE" sz="2400"/>
              <a:t>Emitir resolución, de reclamo infundado.</a:t>
            </a:r>
          </a:p>
        </p:txBody>
      </p:sp>
      <p:sp>
        <p:nvSpPr>
          <p:cNvPr id="10" name="CuadroTexto 58"/>
          <p:cNvSpPr txBox="1"/>
          <p:nvPr/>
        </p:nvSpPr>
        <p:spPr>
          <a:xfrm>
            <a:off x="3493169" y="3504511"/>
            <a:ext cx="1970467" cy="653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s-PE" sz="1800" b="1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Si el usuario persiste</a:t>
            </a:r>
            <a:endParaRPr lang="es-PE" sz="1800" b="1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522701" y="4220088"/>
            <a:ext cx="5911402" cy="672004"/>
          </a:xfrm>
          <a:prstGeom prst="roundRect">
            <a:avLst>
              <a:gd name="adj" fmla="val 991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s-PE" sz="1800" b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Se realizara pruebas de contraste de medidores solo si el usuario lo solicite dentro  de </a:t>
            </a:r>
            <a:r>
              <a:rPr lang="es-PE" sz="1800" b="0" i="0" u="none" strike="noStrike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(4) días hábiles.</a:t>
            </a:r>
            <a:endParaRPr lang="es-PE" sz="1800" b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Flecha en U 7"/>
          <p:cNvSpPr/>
          <p:nvPr/>
        </p:nvSpPr>
        <p:spPr>
          <a:xfrm rot="5400000">
            <a:off x="7437177" y="497259"/>
            <a:ext cx="991673" cy="965632"/>
          </a:xfrm>
          <a:prstGeom prst="uturnArrow">
            <a:avLst>
              <a:gd name="adj1" fmla="val 25000"/>
              <a:gd name="adj2" fmla="val 25000"/>
              <a:gd name="adj3" fmla="val 15664"/>
              <a:gd name="adj4" fmla="val 43750"/>
              <a:gd name="adj5" fmla="val 75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3" name="Flecha en U 12"/>
          <p:cNvSpPr/>
          <p:nvPr/>
        </p:nvSpPr>
        <p:spPr>
          <a:xfrm rot="5400000" flipV="1">
            <a:off x="265189" y="2103332"/>
            <a:ext cx="991673" cy="1030596"/>
          </a:xfrm>
          <a:prstGeom prst="uturnArrow">
            <a:avLst>
              <a:gd name="adj1" fmla="val 25000"/>
              <a:gd name="adj2" fmla="val 24333"/>
              <a:gd name="adj3" fmla="val 15664"/>
              <a:gd name="adj4" fmla="val 43750"/>
              <a:gd name="adj5" fmla="val 75000"/>
            </a:avLst>
          </a:prstGeom>
          <a:solidFill>
            <a:srgbClr val="8BF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8BF62A"/>
              </a:solidFill>
            </a:endParaRPr>
          </a:p>
        </p:txBody>
      </p:sp>
      <p:sp>
        <p:nvSpPr>
          <p:cNvPr id="14" name="CuadroTexto 60"/>
          <p:cNvSpPr txBox="1"/>
          <p:nvPr/>
        </p:nvSpPr>
        <p:spPr>
          <a:xfrm>
            <a:off x="2346777" y="5555075"/>
            <a:ext cx="4644653" cy="989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600" b="1" dirty="0" smtClean="0">
                <a:solidFill>
                  <a:srgbClr val="FFC000"/>
                </a:solidFill>
                <a:effectLst/>
                <a:latin typeface="+mn-lt"/>
                <a:ea typeface="+mn-ea"/>
                <a:cs typeface="+mn-cs"/>
              </a:rPr>
              <a:t>Electro Pangoa hará el contraste solo si el consumo excede el 40% </a:t>
            </a:r>
            <a:r>
              <a:rPr lang="es-PE" sz="1600" b="1" i="0" u="none" strike="noStrike" baseline="0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el consumo promedio de los últimos doce meses.</a:t>
            </a:r>
            <a:endParaRPr lang="es-PE" sz="1600" b="1" dirty="0">
              <a:solidFill>
                <a:srgbClr val="FFC00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Resultado de imagen para SIGNO DE ADMIRACION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136" y="5155829"/>
            <a:ext cx="439996" cy="9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n para energito osinergm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38284" y="5042647"/>
            <a:ext cx="1136775" cy="15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17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7047" y="849297"/>
            <a:ext cx="8326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solidFill>
                  <a:srgbClr val="FFFF00"/>
                </a:solidFill>
              </a:rPr>
              <a:t>20.2 La empresa distribuidora declarará </a:t>
            </a:r>
            <a:r>
              <a:rPr lang="es-PE" b="1" dirty="0" smtClean="0">
                <a:solidFill>
                  <a:srgbClr val="FFFF00"/>
                </a:solidFill>
              </a:rPr>
              <a:t>improcedente el </a:t>
            </a:r>
            <a:r>
              <a:rPr lang="es-PE" b="1" dirty="0">
                <a:solidFill>
                  <a:srgbClr val="FFFF00"/>
                </a:solidFill>
              </a:rPr>
              <a:t>reclamo cuando: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92805" y="2072605"/>
            <a:ext cx="8274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solidFill>
                  <a:schemeClr val="bg1"/>
                </a:solidFill>
              </a:rPr>
              <a:t>a) El pedido esté vinculado a una </a:t>
            </a:r>
            <a:r>
              <a:rPr lang="es-PE" dirty="0">
                <a:solidFill>
                  <a:srgbClr val="FFC000"/>
                </a:solidFill>
              </a:rPr>
              <a:t>materia que no </a:t>
            </a:r>
            <a:r>
              <a:rPr lang="es-PE" dirty="0" smtClean="0">
                <a:solidFill>
                  <a:srgbClr val="FFC000"/>
                </a:solidFill>
              </a:rPr>
              <a:t>es reclamable </a:t>
            </a:r>
            <a:r>
              <a:rPr lang="es-PE" dirty="0">
                <a:solidFill>
                  <a:schemeClr val="bg1"/>
                </a:solidFill>
              </a:rPr>
              <a:t>a través de </a:t>
            </a:r>
            <a:r>
              <a:rPr lang="es-PE" dirty="0" smtClean="0">
                <a:solidFill>
                  <a:schemeClr val="bg1"/>
                </a:solidFill>
              </a:rPr>
              <a:t>este procedimiento</a:t>
            </a:r>
            <a:r>
              <a:rPr lang="es-PE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s-PE" dirty="0">
                <a:solidFill>
                  <a:schemeClr val="bg1"/>
                </a:solidFill>
              </a:rPr>
              <a:t>b) Quien reclama </a:t>
            </a:r>
            <a:r>
              <a:rPr lang="es-PE" dirty="0">
                <a:solidFill>
                  <a:srgbClr val="FFC000"/>
                </a:solidFill>
              </a:rPr>
              <a:t>carezca de interés o legitimidad </a:t>
            </a:r>
            <a:r>
              <a:rPr lang="es-PE" dirty="0" smtClean="0">
                <a:solidFill>
                  <a:srgbClr val="FFC000"/>
                </a:solidFill>
              </a:rPr>
              <a:t>para obrar</a:t>
            </a:r>
            <a:r>
              <a:rPr lang="es-PE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s-PE" dirty="0">
                <a:solidFill>
                  <a:schemeClr val="bg1"/>
                </a:solidFill>
              </a:rPr>
              <a:t>c) Cuando el pedido sea jurídica o </a:t>
            </a:r>
            <a:r>
              <a:rPr lang="es-PE" dirty="0" smtClean="0">
                <a:solidFill>
                  <a:schemeClr val="bg1"/>
                </a:solidFill>
              </a:rPr>
              <a:t>físicamente imposible</a:t>
            </a:r>
            <a:r>
              <a:rPr lang="es-PE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s-PE" dirty="0">
                <a:solidFill>
                  <a:schemeClr val="bg1"/>
                </a:solidFill>
              </a:rPr>
              <a:t>d) Cuando existan acuerdos entre la </a:t>
            </a:r>
            <a:r>
              <a:rPr lang="es-PE" dirty="0" smtClean="0">
                <a:solidFill>
                  <a:schemeClr val="bg1"/>
                </a:solidFill>
              </a:rPr>
              <a:t>empresa distribuidora </a:t>
            </a:r>
            <a:r>
              <a:rPr lang="es-PE" dirty="0">
                <a:solidFill>
                  <a:schemeClr val="bg1"/>
                </a:solidFill>
              </a:rPr>
              <a:t>y el usuario sobre la </a:t>
            </a:r>
            <a:r>
              <a:rPr lang="es-PE" dirty="0">
                <a:solidFill>
                  <a:srgbClr val="FFC000"/>
                </a:solidFill>
              </a:rPr>
              <a:t>misma </a:t>
            </a:r>
            <a:r>
              <a:rPr lang="es-PE" dirty="0" smtClean="0">
                <a:solidFill>
                  <a:srgbClr val="FFC000"/>
                </a:solidFill>
              </a:rPr>
              <a:t>materia reclamada</a:t>
            </a:r>
            <a:r>
              <a:rPr lang="es-PE" dirty="0">
                <a:solidFill>
                  <a:srgbClr val="FFC000"/>
                </a:solidFill>
              </a:rPr>
              <a:t>.</a:t>
            </a:r>
          </a:p>
          <a:p>
            <a:pPr algn="just"/>
            <a:r>
              <a:rPr lang="es-PE" dirty="0">
                <a:solidFill>
                  <a:schemeClr val="bg1"/>
                </a:solidFill>
              </a:rPr>
              <a:t>e) Cuando la materia reclamada haya sido </a:t>
            </a:r>
            <a:r>
              <a:rPr lang="es-PE" dirty="0" smtClean="0">
                <a:solidFill>
                  <a:schemeClr val="bg1"/>
                </a:solidFill>
              </a:rPr>
              <a:t>resuelta o </a:t>
            </a:r>
            <a:r>
              <a:rPr lang="es-PE" dirty="0">
                <a:solidFill>
                  <a:schemeClr val="bg1"/>
                </a:solidFill>
              </a:rPr>
              <a:t>se encuentre en trámite dentro de otro </a:t>
            </a:r>
            <a:r>
              <a:rPr lang="es-PE" dirty="0" smtClean="0">
                <a:solidFill>
                  <a:schemeClr val="bg1"/>
                </a:solidFill>
              </a:rPr>
              <a:t>procedimiento administrativo</a:t>
            </a:r>
            <a:r>
              <a:rPr lang="es-PE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4" y="4469268"/>
            <a:ext cx="1377390" cy="236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12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o 3"/>
          <p:cNvSpPr/>
          <p:nvPr/>
        </p:nvSpPr>
        <p:spPr>
          <a:xfrm>
            <a:off x="-9525" y="0"/>
            <a:ext cx="4076700" cy="3552825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800" b="1" dirty="0" smtClean="0">
                <a:ln>
                  <a:solidFill>
                    <a:srgbClr val="1A4164"/>
                  </a:solidFill>
                </a:ln>
              </a:rPr>
              <a:t>Resolución de Reclamo</a:t>
            </a:r>
            <a:endParaRPr lang="es-PE" sz="4800" b="1" dirty="0">
              <a:ln>
                <a:solidFill>
                  <a:srgbClr val="1A4164"/>
                </a:solidFill>
              </a:ln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396" b="81380" l="20791" r="44290">
                        <a14:foregroundMark x1="26501" y1="72396" x2="41654" y2="72917"/>
                        <a14:foregroundMark x1="25915" y1="73307" x2="27233" y2="73828"/>
                        <a14:foregroundMark x1="25110" y1="74479" x2="29502" y2="73828"/>
                        <a14:foregroundMark x1="25256" y1="72656" x2="26061" y2="77604"/>
                        <a14:foregroundMark x1="25037" y1="74870" x2="23939" y2="81510"/>
                        <a14:foregroundMark x1="30747" y1="22396" x2="27892" y2="29688"/>
                      </a14:backgroundRemoval>
                    </a14:imgEffect>
                  </a14:imgLayer>
                </a14:imgProps>
              </a:ext>
            </a:extLst>
          </a:blip>
          <a:srcRect l="19189" t="20903" r="52696" b="27291"/>
          <a:stretch/>
        </p:blipFill>
        <p:spPr>
          <a:xfrm>
            <a:off x="4990641" y="1935067"/>
            <a:ext cx="4762500" cy="493395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40" y="3542828"/>
            <a:ext cx="1926037" cy="331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5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9924" y="806787"/>
            <a:ext cx="8339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solidFill>
                  <a:srgbClr val="FFFF00"/>
                </a:solidFill>
              </a:rPr>
              <a:t>20.3 La empresa distribuidora al resolver la </a:t>
            </a:r>
            <a:r>
              <a:rPr lang="es-PE" b="1" dirty="0" smtClean="0">
                <a:solidFill>
                  <a:srgbClr val="FFFF00"/>
                </a:solidFill>
              </a:rPr>
              <a:t>materia reclamada </a:t>
            </a:r>
            <a:r>
              <a:rPr lang="es-PE" b="1" dirty="0">
                <a:solidFill>
                  <a:srgbClr val="FFFF00"/>
                </a:solidFill>
              </a:rPr>
              <a:t>podrá declararla: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91952" y="1702182"/>
            <a:ext cx="76225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dirty="0">
                <a:solidFill>
                  <a:srgbClr val="FFC000"/>
                </a:solidFill>
              </a:rPr>
              <a:t>a) </a:t>
            </a:r>
            <a:r>
              <a:rPr lang="es-PE" b="1" u="sng" dirty="0">
                <a:solidFill>
                  <a:srgbClr val="FFC000"/>
                </a:solidFill>
              </a:rPr>
              <a:t>FUNDADO:</a:t>
            </a:r>
            <a:r>
              <a:rPr lang="es-PE" b="1" dirty="0">
                <a:solidFill>
                  <a:srgbClr val="FFC000"/>
                </a:solidFill>
              </a:rPr>
              <a:t> </a:t>
            </a:r>
            <a:r>
              <a:rPr lang="es-PE" b="1" dirty="0" smtClean="0">
                <a:solidFill>
                  <a:srgbClr val="8BF62A"/>
                </a:solidFill>
              </a:rPr>
              <a:t>cuando </a:t>
            </a:r>
            <a:r>
              <a:rPr lang="es-PE" b="1" dirty="0">
                <a:solidFill>
                  <a:srgbClr val="8BF62A"/>
                </a:solidFill>
              </a:rPr>
              <a:t>el usuario tenga razón en </a:t>
            </a:r>
            <a:r>
              <a:rPr lang="es-PE" b="1" dirty="0" smtClean="0">
                <a:solidFill>
                  <a:srgbClr val="8BF62A"/>
                </a:solidFill>
              </a:rPr>
              <a:t>su reclamo</a:t>
            </a:r>
            <a:r>
              <a:rPr lang="es-PE" dirty="0">
                <a:solidFill>
                  <a:schemeClr val="bg1"/>
                </a:solidFill>
              </a:rPr>
              <a:t>. En este caso, deberá señalar </a:t>
            </a:r>
            <a:r>
              <a:rPr lang="es-PE" dirty="0" smtClean="0">
                <a:solidFill>
                  <a:schemeClr val="bg1"/>
                </a:solidFill>
              </a:rPr>
              <a:t>obligatoriamente de </a:t>
            </a:r>
            <a:r>
              <a:rPr lang="es-PE" dirty="0">
                <a:solidFill>
                  <a:schemeClr val="bg1"/>
                </a:solidFill>
              </a:rPr>
              <a:t>forma clara y expresa la medida correctiva que </a:t>
            </a:r>
            <a:r>
              <a:rPr lang="es-PE" dirty="0" smtClean="0">
                <a:solidFill>
                  <a:schemeClr val="bg1"/>
                </a:solidFill>
              </a:rPr>
              <a:t>aplicará y </a:t>
            </a:r>
            <a:r>
              <a:rPr lang="es-PE" dirty="0">
                <a:solidFill>
                  <a:schemeClr val="bg1"/>
                </a:solidFill>
              </a:rPr>
              <a:t>el plazo en el que la realizará</a:t>
            </a:r>
            <a:r>
              <a:rPr lang="es-PE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s-PE" dirty="0">
              <a:solidFill>
                <a:schemeClr val="bg1"/>
              </a:solidFill>
            </a:endParaRPr>
          </a:p>
          <a:p>
            <a:pPr algn="just"/>
            <a:r>
              <a:rPr lang="es-PE" b="1" dirty="0">
                <a:solidFill>
                  <a:srgbClr val="FFC000"/>
                </a:solidFill>
              </a:rPr>
              <a:t>b) </a:t>
            </a:r>
            <a:r>
              <a:rPr lang="es-PE" b="1" u="sng" dirty="0">
                <a:solidFill>
                  <a:srgbClr val="FFC000"/>
                </a:solidFill>
              </a:rPr>
              <a:t>FUNDADO EN PARTE:</a:t>
            </a:r>
            <a:r>
              <a:rPr lang="es-PE" b="1" dirty="0">
                <a:solidFill>
                  <a:srgbClr val="FFC000"/>
                </a:solidFill>
              </a:rPr>
              <a:t> </a:t>
            </a:r>
            <a:r>
              <a:rPr lang="es-PE" b="1" dirty="0">
                <a:solidFill>
                  <a:srgbClr val="8BF62A"/>
                </a:solidFill>
              </a:rPr>
              <a:t>cuando el usuario </a:t>
            </a:r>
            <a:r>
              <a:rPr lang="es-PE" b="1" dirty="0" smtClean="0">
                <a:solidFill>
                  <a:srgbClr val="8BF62A"/>
                </a:solidFill>
              </a:rPr>
              <a:t>tenga parcialmente </a:t>
            </a:r>
            <a:r>
              <a:rPr lang="es-PE" b="1" dirty="0">
                <a:solidFill>
                  <a:srgbClr val="8BF62A"/>
                </a:solidFill>
              </a:rPr>
              <a:t>la razón en su reclamo</a:t>
            </a:r>
            <a:r>
              <a:rPr lang="es-PE" dirty="0">
                <a:solidFill>
                  <a:schemeClr val="bg1"/>
                </a:solidFill>
              </a:rPr>
              <a:t>. En este </a:t>
            </a:r>
            <a:r>
              <a:rPr lang="es-PE" dirty="0" smtClean="0">
                <a:solidFill>
                  <a:schemeClr val="bg1"/>
                </a:solidFill>
              </a:rPr>
              <a:t>caso, deberá </a:t>
            </a:r>
            <a:r>
              <a:rPr lang="es-PE" dirty="0">
                <a:solidFill>
                  <a:schemeClr val="bg1"/>
                </a:solidFill>
              </a:rPr>
              <a:t>señalar la medida correctiva que </a:t>
            </a:r>
            <a:r>
              <a:rPr lang="es-PE" dirty="0" smtClean="0">
                <a:solidFill>
                  <a:schemeClr val="bg1"/>
                </a:solidFill>
              </a:rPr>
              <a:t>corresponde sobre </a:t>
            </a:r>
            <a:r>
              <a:rPr lang="es-PE" dirty="0">
                <a:solidFill>
                  <a:schemeClr val="bg1"/>
                </a:solidFill>
              </a:rPr>
              <a:t>el punto en el que el usuario tuvo razón, </a:t>
            </a:r>
            <a:r>
              <a:rPr lang="es-PE" dirty="0" smtClean="0">
                <a:solidFill>
                  <a:schemeClr val="bg1"/>
                </a:solidFill>
              </a:rPr>
              <a:t>así como </a:t>
            </a:r>
            <a:r>
              <a:rPr lang="es-PE" dirty="0">
                <a:solidFill>
                  <a:schemeClr val="bg1"/>
                </a:solidFill>
              </a:rPr>
              <a:t>el plazo en que la realizará. Además, la </a:t>
            </a:r>
            <a:r>
              <a:rPr lang="es-PE" dirty="0" smtClean="0">
                <a:solidFill>
                  <a:schemeClr val="bg1"/>
                </a:solidFill>
              </a:rPr>
              <a:t>empresa distribuidora </a:t>
            </a:r>
            <a:r>
              <a:rPr lang="es-PE" dirty="0">
                <a:solidFill>
                  <a:schemeClr val="bg1"/>
                </a:solidFill>
              </a:rPr>
              <a:t>deberá señalar el sentido de los </a:t>
            </a:r>
            <a:r>
              <a:rPr lang="es-PE" dirty="0" smtClean="0">
                <a:solidFill>
                  <a:schemeClr val="bg1"/>
                </a:solidFill>
              </a:rPr>
              <a:t>demás aspectos </a:t>
            </a:r>
            <a:r>
              <a:rPr lang="es-PE" dirty="0">
                <a:solidFill>
                  <a:schemeClr val="bg1"/>
                </a:solidFill>
              </a:rPr>
              <a:t>reclamados</a:t>
            </a:r>
            <a:r>
              <a:rPr lang="es-PE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s-PE" dirty="0">
              <a:solidFill>
                <a:schemeClr val="bg1"/>
              </a:solidFill>
            </a:endParaRPr>
          </a:p>
          <a:p>
            <a:pPr algn="just"/>
            <a:r>
              <a:rPr lang="es-PE" b="1" dirty="0">
                <a:solidFill>
                  <a:srgbClr val="FFC000"/>
                </a:solidFill>
              </a:rPr>
              <a:t>c) </a:t>
            </a:r>
            <a:r>
              <a:rPr lang="es-PE" b="1" u="sng" dirty="0">
                <a:solidFill>
                  <a:srgbClr val="FFC000"/>
                </a:solidFill>
              </a:rPr>
              <a:t>INFUNDADO:</a:t>
            </a:r>
            <a:r>
              <a:rPr lang="es-PE" b="1" dirty="0">
                <a:solidFill>
                  <a:srgbClr val="FFC000"/>
                </a:solidFill>
              </a:rPr>
              <a:t> </a:t>
            </a:r>
            <a:r>
              <a:rPr lang="es-PE" b="1" dirty="0">
                <a:solidFill>
                  <a:srgbClr val="8BF62A"/>
                </a:solidFill>
              </a:rPr>
              <a:t>cuando el usuario no tenga razón </a:t>
            </a:r>
            <a:r>
              <a:rPr lang="es-PE" b="1" dirty="0" smtClean="0">
                <a:solidFill>
                  <a:srgbClr val="8BF62A"/>
                </a:solidFill>
              </a:rPr>
              <a:t>en su </a:t>
            </a:r>
            <a:r>
              <a:rPr lang="es-PE" b="1" dirty="0">
                <a:solidFill>
                  <a:srgbClr val="8BF62A"/>
                </a:solidFill>
              </a:rPr>
              <a:t>reclamo</a:t>
            </a:r>
            <a:r>
              <a:rPr lang="es-PE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633904" y="5477813"/>
            <a:ext cx="7965583" cy="583894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/>
              <a:t>Si el usuario no esta de acuerdo con la resolución tiene un plazo de 15 días para presentar un recurso de reconsideración o apelación.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324807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79555" y="900845"/>
            <a:ext cx="60759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b="1" dirty="0">
                <a:solidFill>
                  <a:srgbClr val="FFFF00"/>
                </a:solidFill>
                <a:latin typeface="Arial-BoldMT"/>
              </a:rPr>
              <a:t>Artículo 21º.- </a:t>
            </a:r>
            <a:r>
              <a:rPr lang="es-PE" sz="2000" b="1" dirty="0" smtClean="0">
                <a:solidFill>
                  <a:srgbClr val="FFFF00"/>
                </a:solidFill>
                <a:latin typeface="Arial-BoldMT"/>
              </a:rPr>
              <a:t>Silencio Administrativo Positivo</a:t>
            </a:r>
            <a:endParaRPr lang="es-PE" sz="2000" b="1" dirty="0">
              <a:solidFill>
                <a:srgbClr val="FFFF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09262" y="2716111"/>
            <a:ext cx="7703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solidFill>
                  <a:schemeClr val="bg1"/>
                </a:solidFill>
              </a:rPr>
              <a:t>Si la empresa no se </a:t>
            </a:r>
            <a:r>
              <a:rPr lang="es-PE" dirty="0" smtClean="0">
                <a:solidFill>
                  <a:schemeClr val="bg1"/>
                </a:solidFill>
              </a:rPr>
              <a:t>pronuncia sobre un </a:t>
            </a:r>
            <a:r>
              <a:rPr lang="es-PE" dirty="0">
                <a:solidFill>
                  <a:schemeClr val="bg1"/>
                </a:solidFill>
              </a:rPr>
              <a:t>reclamo, o si no la </a:t>
            </a:r>
            <a:r>
              <a:rPr lang="es-PE" dirty="0" smtClean="0">
                <a:solidFill>
                  <a:schemeClr val="bg1"/>
                </a:solidFill>
              </a:rPr>
              <a:t>notifica la </a:t>
            </a:r>
            <a:r>
              <a:rPr lang="es-PE" dirty="0">
                <a:solidFill>
                  <a:schemeClr val="bg1"/>
                </a:solidFill>
              </a:rPr>
              <a:t>resolución sobre el </a:t>
            </a:r>
            <a:r>
              <a:rPr lang="es-PE" dirty="0" smtClean="0">
                <a:solidFill>
                  <a:schemeClr val="bg1"/>
                </a:solidFill>
              </a:rPr>
              <a:t>mismo dentro </a:t>
            </a:r>
            <a:r>
              <a:rPr lang="es-PE" dirty="0">
                <a:solidFill>
                  <a:schemeClr val="bg1"/>
                </a:solidFill>
              </a:rPr>
              <a:t>de los plazos indicados , </a:t>
            </a:r>
            <a:r>
              <a:rPr lang="es-PE" dirty="0" smtClean="0">
                <a:solidFill>
                  <a:schemeClr val="bg1"/>
                </a:solidFill>
              </a:rPr>
              <a:t>se aplicará </a:t>
            </a:r>
            <a:r>
              <a:rPr lang="es-PE" dirty="0">
                <a:solidFill>
                  <a:schemeClr val="bg1"/>
                </a:solidFill>
              </a:rPr>
              <a:t>el </a:t>
            </a:r>
            <a:r>
              <a:rPr lang="es-PE" b="1" dirty="0" smtClean="0">
                <a:solidFill>
                  <a:srgbClr val="FFFF00"/>
                </a:solidFill>
              </a:rPr>
              <a:t>SILENCIO ADMINISTRATIVO </a:t>
            </a:r>
            <a:r>
              <a:rPr lang="es-PE" b="1" dirty="0">
                <a:solidFill>
                  <a:srgbClr val="FFFF00"/>
                </a:solidFill>
              </a:rPr>
              <a:t>POSITIVO</a:t>
            </a:r>
            <a:r>
              <a:rPr lang="es-PE" dirty="0">
                <a:solidFill>
                  <a:schemeClr val="bg1"/>
                </a:solidFill>
              </a:rPr>
              <a:t>, </a:t>
            </a:r>
            <a:r>
              <a:rPr lang="es-PE" dirty="0" smtClean="0">
                <a:solidFill>
                  <a:schemeClr val="bg1"/>
                </a:solidFill>
              </a:rPr>
              <a:t>lo cual </a:t>
            </a:r>
            <a:r>
              <a:rPr lang="es-PE" dirty="0">
                <a:solidFill>
                  <a:schemeClr val="bg1"/>
                </a:solidFill>
              </a:rPr>
              <a:t>quiere decir que su </a:t>
            </a:r>
            <a:r>
              <a:rPr lang="es-PE" dirty="0" smtClean="0">
                <a:solidFill>
                  <a:schemeClr val="bg1"/>
                </a:solidFill>
              </a:rPr>
              <a:t>reclamo ha </a:t>
            </a:r>
            <a:r>
              <a:rPr lang="es-PE" dirty="0">
                <a:solidFill>
                  <a:schemeClr val="bg1"/>
                </a:solidFill>
              </a:rPr>
              <a:t>sido considerado </a:t>
            </a:r>
            <a:r>
              <a:rPr lang="es-PE" b="1" u="sng" dirty="0">
                <a:solidFill>
                  <a:srgbClr val="FFFF00"/>
                </a:solidFill>
              </a:rPr>
              <a:t>FUNDADO.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40" y="4098324"/>
            <a:ext cx="1603307" cy="27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hlinkClick r:id="rId2" action="ppaction://hlinkfile"/>
          </p:cNvPr>
          <p:cNvSpPr txBox="1"/>
          <p:nvPr/>
        </p:nvSpPr>
        <p:spPr>
          <a:xfrm>
            <a:off x="2502278" y="2756079"/>
            <a:ext cx="43600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6600" b="1" dirty="0" smtClean="0">
                <a:solidFill>
                  <a:srgbClr val="8BF62A"/>
                </a:solidFill>
              </a:rPr>
              <a:t>FORMATOS </a:t>
            </a:r>
            <a:endParaRPr lang="es-PE" sz="6600" b="1" dirty="0">
              <a:solidFill>
                <a:srgbClr val="8BF6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3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091518" y="5732041"/>
            <a:ext cx="2837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000" b="1" dirty="0" smtClean="0">
                <a:solidFill>
                  <a:srgbClr val="FFFF00"/>
                </a:solidFill>
              </a:rPr>
              <a:t>Gracias!!!</a:t>
            </a:r>
            <a:endParaRPr lang="es-PE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32963" y="189737"/>
            <a:ext cx="6529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b="1" dirty="0" smtClean="0">
                <a:solidFill>
                  <a:srgbClr val="FFFF00"/>
                </a:solidFill>
              </a:rPr>
              <a:t>PROCEDIMIENTO DE RECLAMOS </a:t>
            </a:r>
            <a:endParaRPr lang="es-PE" sz="4800" b="1" dirty="0">
              <a:solidFill>
                <a:srgbClr val="FFFF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011" y="3297363"/>
            <a:ext cx="6132846" cy="344972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40" b="82292" l="29722" r="48829">
                        <a14:foregroundMark x1="45534" y1="55469" x2="45315" y2="59505"/>
                        <a14:foregroundMark x1="43338" y1="52995" x2="46633" y2="55339"/>
                        <a14:foregroundMark x1="48170" y1="52604" x2="46779" y2="63672"/>
                        <a14:foregroundMark x1="44070" y1="65104" x2="47657" y2="65365"/>
                        <a14:foregroundMark x1="39312" y1="64063" x2="41362" y2="63151"/>
                        <a14:foregroundMark x1="36676" y1="32161" x2="37994" y2="34896"/>
                        <a14:backgroundMark x1="34773" y1="58854" x2="34261" y2="62109"/>
                        <a14:backgroundMark x1="35066" y1="32031" x2="28770" y2="37891"/>
                      </a14:backgroundRemoval>
                    </a14:imgEffect>
                  </a14:imgLayer>
                </a14:imgProps>
              </a:ext>
            </a:extLst>
          </a:blip>
          <a:srcRect l="29906" t="23724" r="50990" b="17826"/>
          <a:stretch/>
        </p:blipFill>
        <p:spPr>
          <a:xfrm>
            <a:off x="0" y="2272052"/>
            <a:ext cx="2665927" cy="45859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62" r="100000">
                        <a14:foregroundMark x1="35440" y1="88021" x2="38599" y2="90104"/>
                        <a14:foregroundMark x1="59753" y1="90104" x2="63736" y2="880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2963" y="1729089"/>
            <a:ext cx="6934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9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254" y="918920"/>
            <a:ext cx="2706979" cy="832608"/>
          </a:xfrm>
        </p:spPr>
        <p:txBody>
          <a:bodyPr>
            <a:normAutofit fontScale="90000"/>
          </a:bodyPr>
          <a:lstStyle/>
          <a:p>
            <a:r>
              <a:rPr lang="es-PE" b="1" dirty="0" smtClean="0">
                <a:solidFill>
                  <a:srgbClr val="14285A"/>
                </a:solidFill>
                <a:latin typeface="Arial Black" panose="020B0A04020102020204" pitchFamily="34" charset="0"/>
              </a:rPr>
              <a:t>Objetivo </a:t>
            </a:r>
            <a:endParaRPr lang="es-PE" b="1" dirty="0">
              <a:solidFill>
                <a:srgbClr val="14285A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15393" y="918920"/>
            <a:ext cx="777727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600" b="1" dirty="0">
                <a:solidFill>
                  <a:srgbClr val="FFFF00"/>
                </a:solidFill>
              </a:rPr>
              <a:t>Artículo 1º.- OBJETIVO</a:t>
            </a:r>
            <a:r>
              <a:rPr lang="es-PE" sz="3600" b="1" dirty="0" smtClean="0">
                <a:solidFill>
                  <a:srgbClr val="FFFF00"/>
                </a:solidFill>
              </a:rPr>
              <a:t>:</a:t>
            </a:r>
          </a:p>
          <a:p>
            <a:pPr algn="just"/>
            <a:endParaRPr lang="es-PE" sz="2000" dirty="0">
              <a:solidFill>
                <a:schemeClr val="bg1"/>
              </a:solidFill>
            </a:endParaRPr>
          </a:p>
          <a:p>
            <a:pPr algn="just"/>
            <a:r>
              <a:rPr lang="es-PE" sz="2000" dirty="0">
                <a:solidFill>
                  <a:schemeClr val="bg1"/>
                </a:solidFill>
              </a:rPr>
              <a:t>Garantizar a los usuarios de los servicios </a:t>
            </a:r>
            <a:r>
              <a:rPr lang="es-PE" sz="2000" dirty="0" smtClean="0">
                <a:solidFill>
                  <a:schemeClr val="bg1"/>
                </a:solidFill>
              </a:rPr>
              <a:t>públicos de </a:t>
            </a:r>
            <a:r>
              <a:rPr lang="es-PE" sz="2000" dirty="0">
                <a:solidFill>
                  <a:schemeClr val="bg1"/>
                </a:solidFill>
              </a:rPr>
              <a:t>electricidad y gas natural normas que </a:t>
            </a:r>
            <a:r>
              <a:rPr lang="es-PE" sz="2000" dirty="0" smtClean="0">
                <a:solidFill>
                  <a:schemeClr val="bg1"/>
                </a:solidFill>
              </a:rPr>
              <a:t>permitan procedimientos </a:t>
            </a:r>
            <a:r>
              <a:rPr lang="es-PE" sz="2000" dirty="0">
                <a:solidFill>
                  <a:schemeClr val="bg1"/>
                </a:solidFill>
              </a:rPr>
              <a:t>administrativos expeditivos y </a:t>
            </a:r>
            <a:r>
              <a:rPr lang="es-PE" sz="2000" dirty="0" smtClean="0">
                <a:solidFill>
                  <a:schemeClr val="bg1"/>
                </a:solidFill>
              </a:rPr>
              <a:t>efectivos para </a:t>
            </a:r>
            <a:r>
              <a:rPr lang="es-PE" sz="2000" dirty="0">
                <a:solidFill>
                  <a:schemeClr val="bg1"/>
                </a:solidFill>
              </a:rPr>
              <a:t>la atención </a:t>
            </a:r>
            <a:r>
              <a:rPr lang="es-PE" sz="2000" dirty="0" smtClean="0">
                <a:solidFill>
                  <a:schemeClr val="bg1"/>
                </a:solidFill>
              </a:rPr>
              <a:t>de cualquier </a:t>
            </a:r>
            <a:r>
              <a:rPr lang="es-PE" sz="2000" dirty="0">
                <a:solidFill>
                  <a:schemeClr val="bg1"/>
                </a:solidFill>
              </a:rPr>
              <a:t>reclamo y trámites </a:t>
            </a:r>
            <a:r>
              <a:rPr lang="es-PE" sz="2000" dirty="0" smtClean="0">
                <a:solidFill>
                  <a:schemeClr val="bg1"/>
                </a:solidFill>
              </a:rPr>
              <a:t>a fines que </a:t>
            </a:r>
            <a:r>
              <a:rPr lang="es-PE" sz="2000" dirty="0">
                <a:solidFill>
                  <a:schemeClr val="bg1"/>
                </a:solidFill>
              </a:rPr>
              <a:t>formulen con relación a dichos servicios.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17" b="92917" l="1278" r="22897">
                        <a14:foregroundMark x1="10756" y1="87500" x2="15868" y2="86250"/>
                      </a14:backgroundRemoval>
                    </a14:imgEffect>
                  </a14:imgLayer>
                </a14:imgProps>
              </a:ext>
            </a:extLst>
          </a:blip>
          <a:srcRect l="1345" t="9329" r="77025" b="10889"/>
          <a:stretch/>
        </p:blipFill>
        <p:spPr>
          <a:xfrm>
            <a:off x="270456" y="3224418"/>
            <a:ext cx="3750215" cy="363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8047" y="365126"/>
            <a:ext cx="3916456" cy="562721"/>
          </a:xfrm>
        </p:spPr>
        <p:txBody>
          <a:bodyPr>
            <a:normAutofit/>
          </a:bodyPr>
          <a:lstStyle/>
          <a:p>
            <a:pPr algn="ctr"/>
            <a:r>
              <a:rPr lang="es-PE" sz="2800" b="1" dirty="0">
                <a:solidFill>
                  <a:srgbClr val="FFFF00"/>
                </a:solidFill>
              </a:rPr>
              <a:t>Artículo 2º.- ALCANCE:</a:t>
            </a:r>
            <a:endParaRPr lang="es-PE" sz="2800" dirty="0">
              <a:solidFill>
                <a:srgbClr val="FFFF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91669" y="1051156"/>
            <a:ext cx="79875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chemeClr val="bg1"/>
                </a:solidFill>
              </a:rPr>
              <a:t>La presente Directiva regirá obligatoriamente </a:t>
            </a:r>
            <a:r>
              <a:rPr lang="es-PE" dirty="0" smtClean="0">
                <a:solidFill>
                  <a:schemeClr val="bg1"/>
                </a:solidFill>
              </a:rPr>
              <a:t>para todas </a:t>
            </a:r>
            <a:r>
              <a:rPr lang="es-PE" dirty="0">
                <a:solidFill>
                  <a:schemeClr val="bg1"/>
                </a:solidFill>
              </a:rPr>
              <a:t>las empresas distribuidoras de los servicios </a:t>
            </a:r>
            <a:r>
              <a:rPr lang="es-PE" dirty="0" smtClean="0">
                <a:solidFill>
                  <a:schemeClr val="bg1"/>
                </a:solidFill>
              </a:rPr>
              <a:t>públicos de </a:t>
            </a:r>
            <a:r>
              <a:rPr lang="es-PE" dirty="0">
                <a:solidFill>
                  <a:schemeClr val="bg1"/>
                </a:solidFill>
              </a:rPr>
              <a:t>electricidad y gas natural, a los usuarios y a </a:t>
            </a:r>
            <a:r>
              <a:rPr lang="es-PE" dirty="0" smtClean="0">
                <a:solidFill>
                  <a:schemeClr val="bg1"/>
                </a:solidFill>
              </a:rPr>
              <a:t>Osinergmin, para </a:t>
            </a:r>
            <a:r>
              <a:rPr lang="es-PE" dirty="0">
                <a:solidFill>
                  <a:schemeClr val="bg1"/>
                </a:solidFill>
              </a:rPr>
              <a:t>los siguientes procedimientos administrativos: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85799" y="2534468"/>
            <a:ext cx="81892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PE" sz="2400" b="1" u="sng" dirty="0">
                <a:solidFill>
                  <a:srgbClr val="8BF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</a:t>
            </a:r>
            <a:r>
              <a:rPr lang="es-PE" b="1" u="sng" dirty="0">
                <a:solidFill>
                  <a:srgbClr val="8BF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2400" b="1" u="sng" dirty="0">
                <a:solidFill>
                  <a:srgbClr val="8BF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Procedimiento Administrativo de Atención </a:t>
            </a:r>
            <a:r>
              <a:rPr lang="es-PE" sz="2400" b="1" u="sng" dirty="0" smtClean="0">
                <a:solidFill>
                  <a:srgbClr val="8BF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Reclamos.</a:t>
            </a:r>
            <a:endParaRPr lang="es-PE" sz="2400" b="1" u="sng" dirty="0">
              <a:solidFill>
                <a:srgbClr val="8BF6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200000"/>
              </a:lnSpc>
            </a:pPr>
            <a:r>
              <a:rPr lang="es-PE" b="1" dirty="0">
                <a:solidFill>
                  <a:srgbClr val="FFC000"/>
                </a:solidFill>
              </a:rPr>
              <a:t>2.2 Procedimiento Administrativo de Solicitudes </a:t>
            </a:r>
            <a:r>
              <a:rPr lang="es-PE" b="1" dirty="0" smtClean="0">
                <a:solidFill>
                  <a:srgbClr val="FFC000"/>
                </a:solidFill>
              </a:rPr>
              <a:t>de Medida Cautelar.</a:t>
            </a:r>
            <a:endParaRPr lang="es-PE" b="1" dirty="0">
              <a:solidFill>
                <a:srgbClr val="FFC000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es-PE" b="1" dirty="0">
                <a:solidFill>
                  <a:srgbClr val="FFC000"/>
                </a:solidFill>
              </a:rPr>
              <a:t>2.3 Procedimiento Administrativo de </a:t>
            </a:r>
            <a:r>
              <a:rPr lang="es-PE" b="1" dirty="0" smtClean="0">
                <a:solidFill>
                  <a:srgbClr val="FFC000"/>
                </a:solidFill>
              </a:rPr>
              <a:t>Queja.</a:t>
            </a:r>
          </a:p>
          <a:p>
            <a:pPr algn="just" defTabSz="1169988">
              <a:lnSpc>
                <a:spcPct val="200000"/>
              </a:lnSpc>
            </a:pPr>
            <a:r>
              <a:rPr lang="es-PE" b="1" dirty="0" smtClean="0">
                <a:solidFill>
                  <a:srgbClr val="FFC000"/>
                </a:solidFill>
              </a:rPr>
              <a:t>2.4 </a:t>
            </a:r>
            <a:r>
              <a:rPr lang="es-PE" b="1" dirty="0">
                <a:solidFill>
                  <a:srgbClr val="FFC000"/>
                </a:solidFill>
              </a:rPr>
              <a:t>Procedimiento Administrativo de Supervisión </a:t>
            </a:r>
            <a:r>
              <a:rPr lang="es-PE" b="1" dirty="0" smtClean="0">
                <a:solidFill>
                  <a:srgbClr val="FFC000"/>
                </a:solidFill>
              </a:rPr>
              <a:t>del Cumplimiento </a:t>
            </a:r>
            <a:r>
              <a:rPr lang="es-PE" b="1" dirty="0">
                <a:solidFill>
                  <a:srgbClr val="FFC000"/>
                </a:solidFill>
              </a:rPr>
              <a:t>de las </a:t>
            </a:r>
            <a:r>
              <a:rPr lang="es-PE" b="1" dirty="0" smtClean="0">
                <a:solidFill>
                  <a:srgbClr val="FFC000"/>
                </a:solidFill>
              </a:rPr>
              <a:t>      Resoluciones emitidas.</a:t>
            </a:r>
            <a:endParaRPr lang="es-PE" b="1" dirty="0">
              <a:solidFill>
                <a:srgbClr val="FFC000"/>
              </a:solidFill>
            </a:endParaRPr>
          </a:p>
        </p:txBody>
      </p:sp>
      <p:pic>
        <p:nvPicPr>
          <p:cNvPr id="6" name="Picture 2" descr="Resultado de imagen para energito osinergm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38284" y="5042647"/>
            <a:ext cx="1136775" cy="15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33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04551" y="115911"/>
            <a:ext cx="686443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PROCEDIMIENTO DE RECLAMO </a:t>
            </a:r>
            <a:endParaRPr lang="es-PE" sz="32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02285" y="1281037"/>
            <a:ext cx="44689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dirty="0">
                <a:solidFill>
                  <a:srgbClr val="FFFF00"/>
                </a:solidFill>
              </a:rPr>
              <a:t>Artículo 13º.- MATERIAS RECLAMABLES</a:t>
            </a:r>
            <a:endParaRPr lang="es-PE" sz="2000" dirty="0" smtClean="0">
              <a:solidFill>
                <a:srgbClr val="FFFF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3637" y="1769055"/>
            <a:ext cx="84114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chemeClr val="bg1"/>
                </a:solidFill>
              </a:rPr>
              <a:t>13.1 Son objeto de reclamo las siguientes materias</a:t>
            </a:r>
            <a:r>
              <a:rPr lang="es-PE" b="1" dirty="0" smtClean="0">
                <a:solidFill>
                  <a:schemeClr val="bg1"/>
                </a:solidFill>
              </a:rPr>
              <a:t>:</a:t>
            </a:r>
          </a:p>
          <a:p>
            <a:endParaRPr lang="es-PE" b="1" dirty="0">
              <a:solidFill>
                <a:schemeClr val="bg1"/>
              </a:solidFill>
            </a:endParaRPr>
          </a:p>
          <a:p>
            <a:r>
              <a:rPr lang="es-PE" dirty="0">
                <a:solidFill>
                  <a:schemeClr val="bg1"/>
                </a:solidFill>
              </a:rPr>
              <a:t> </a:t>
            </a:r>
            <a:r>
              <a:rPr lang="es-PE" dirty="0" smtClean="0">
                <a:solidFill>
                  <a:schemeClr val="bg1"/>
                </a:solidFill>
              </a:rPr>
              <a:t>    a</a:t>
            </a:r>
            <a:r>
              <a:rPr lang="es-PE" dirty="0">
                <a:solidFill>
                  <a:schemeClr val="bg1"/>
                </a:solidFill>
              </a:rPr>
              <a:t>) Negativa a la instalación del suministro,</a:t>
            </a:r>
          </a:p>
          <a:p>
            <a:r>
              <a:rPr lang="es-PE" dirty="0">
                <a:solidFill>
                  <a:schemeClr val="bg1"/>
                </a:solidFill>
              </a:rPr>
              <a:t> </a:t>
            </a:r>
            <a:r>
              <a:rPr lang="es-PE" dirty="0" smtClean="0">
                <a:solidFill>
                  <a:schemeClr val="bg1"/>
                </a:solidFill>
              </a:rPr>
              <a:t>    b</a:t>
            </a:r>
            <a:r>
              <a:rPr lang="es-PE" dirty="0">
                <a:solidFill>
                  <a:schemeClr val="bg1"/>
                </a:solidFill>
              </a:rPr>
              <a:t>) Excesivo consumo,</a:t>
            </a:r>
          </a:p>
          <a:p>
            <a:pPr defTabSz="268288"/>
            <a:r>
              <a:rPr lang="es-PE" dirty="0" smtClean="0">
                <a:solidFill>
                  <a:schemeClr val="bg1"/>
                </a:solidFill>
              </a:rPr>
              <a:t>	c) Excesiva facturación,</a:t>
            </a:r>
          </a:p>
          <a:p>
            <a:pPr defTabSz="268288"/>
            <a:r>
              <a:rPr lang="es-PE" dirty="0" smtClean="0">
                <a:solidFill>
                  <a:schemeClr val="bg1"/>
                </a:solidFill>
              </a:rPr>
              <a:t>	d) Recupero de energía,</a:t>
            </a:r>
          </a:p>
          <a:p>
            <a:pPr defTabSz="268288"/>
            <a:r>
              <a:rPr lang="es-PE" dirty="0" smtClean="0">
                <a:solidFill>
                  <a:schemeClr val="bg1"/>
                </a:solidFill>
              </a:rPr>
              <a:t>	e) Cobro indebido,</a:t>
            </a:r>
          </a:p>
          <a:p>
            <a:pPr defTabSz="268288"/>
            <a:r>
              <a:rPr lang="es-PE" dirty="0" smtClean="0">
                <a:solidFill>
                  <a:schemeClr val="bg1"/>
                </a:solidFill>
              </a:rPr>
              <a:t>	F) Corte del servicio,</a:t>
            </a:r>
          </a:p>
          <a:p>
            <a:pPr defTabSz="268288"/>
            <a:r>
              <a:rPr lang="es-PE" dirty="0" smtClean="0">
                <a:solidFill>
                  <a:schemeClr val="bg1"/>
                </a:solidFill>
              </a:rPr>
              <a:t>	g) Negativa al incremento de potencia,</a:t>
            </a:r>
          </a:p>
          <a:p>
            <a:pPr defTabSz="268288"/>
            <a:r>
              <a:rPr lang="es-PE" dirty="0" smtClean="0">
                <a:solidFill>
                  <a:schemeClr val="bg1"/>
                </a:solidFill>
              </a:rPr>
              <a:t>	h) Negativa al cambio de opción tarifaria,</a:t>
            </a:r>
          </a:p>
          <a:p>
            <a:pPr defTabSz="268288"/>
            <a:r>
              <a:rPr lang="es-PE" dirty="0" smtClean="0">
                <a:solidFill>
                  <a:schemeClr val="bg1"/>
                </a:solidFill>
              </a:rPr>
              <a:t>	i) Reembolso de aportes o contribuciones,</a:t>
            </a:r>
          </a:p>
          <a:p>
            <a:pPr defTabSz="268288"/>
            <a:r>
              <a:rPr lang="es-PE" dirty="0" smtClean="0">
                <a:solidFill>
                  <a:schemeClr val="bg1"/>
                </a:solidFill>
              </a:rPr>
              <a:t>	j) Reubicación de instalaciones que se encuentren bajo responsabilidad de la   		concesionaria,</a:t>
            </a:r>
          </a:p>
          <a:p>
            <a:pPr defTabSz="268288"/>
            <a:r>
              <a:rPr lang="es-PE" dirty="0" smtClean="0">
                <a:solidFill>
                  <a:schemeClr val="bg1"/>
                </a:solidFill>
              </a:rPr>
              <a:t>	k) Mala calidad (tensión, interrupciones),</a:t>
            </a:r>
          </a:p>
          <a:p>
            <a:pPr defTabSz="268288"/>
            <a:r>
              <a:rPr lang="es-PE" dirty="0" smtClean="0">
                <a:solidFill>
                  <a:schemeClr val="bg1"/>
                </a:solidFill>
              </a:rPr>
              <a:t>	l) Deudas de Terceros; y</a:t>
            </a:r>
          </a:p>
          <a:p>
            <a:pPr defTabSz="268288"/>
            <a:r>
              <a:rPr lang="es-PE" dirty="0" smtClean="0">
                <a:solidFill>
                  <a:schemeClr val="bg1"/>
                </a:solidFill>
              </a:rPr>
              <a:t>	m) Otras cuestiones vinculadas a la prestación de los servicios públicos de    		electricidad y gas natural.</a:t>
            </a: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265" y="2381687"/>
            <a:ext cx="201814" cy="2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93" y="2668257"/>
            <a:ext cx="208166" cy="2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698" y="2940286"/>
            <a:ext cx="208166" cy="2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537" y="3250732"/>
            <a:ext cx="208166" cy="2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85" y="3518971"/>
            <a:ext cx="208166" cy="2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10" y="3795196"/>
            <a:ext cx="208166" cy="2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99" y="3941331"/>
            <a:ext cx="208166" cy="2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82" y="4203835"/>
            <a:ext cx="208166" cy="2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06" y="4478768"/>
            <a:ext cx="208166" cy="2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73" y="5141996"/>
            <a:ext cx="208166" cy="2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91" y="5369733"/>
            <a:ext cx="208166" cy="2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536" y="5659320"/>
            <a:ext cx="208166" cy="2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02" y="6235246"/>
            <a:ext cx="208166" cy="2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sultado de imagen para energito osinergm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72536" y="5111865"/>
            <a:ext cx="1136775" cy="15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81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21594" y="744499"/>
            <a:ext cx="62526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400" dirty="0">
                <a:solidFill>
                  <a:srgbClr val="FFFF00"/>
                </a:solidFill>
              </a:rPr>
              <a:t>Dónde</a:t>
            </a:r>
          </a:p>
          <a:p>
            <a:r>
              <a:rPr lang="es-PE" sz="4400" dirty="0">
                <a:solidFill>
                  <a:srgbClr val="FFFF00"/>
                </a:solidFill>
              </a:rPr>
              <a:t>reclamar: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79926" y="2511381"/>
            <a:ext cx="826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smtClean="0">
                <a:solidFill>
                  <a:schemeClr val="bg1"/>
                </a:solidFill>
              </a:rPr>
              <a:t>Los reclamos pueden ser presentados por los siguientes medios: </a:t>
            </a:r>
            <a:endParaRPr lang="es-PE" sz="24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5370" t="44945" r="24346" b="29298"/>
          <a:stretch/>
        </p:blipFill>
        <p:spPr>
          <a:xfrm>
            <a:off x="848420" y="4052677"/>
            <a:ext cx="7592096" cy="218652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460862" y="227111"/>
            <a:ext cx="431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srgbClr val="FFFF00"/>
                </a:solidFill>
              </a:rPr>
              <a:t>Artículo 14º.- PRESENTACIÓN DEL RECLAMO</a:t>
            </a:r>
          </a:p>
        </p:txBody>
      </p:sp>
    </p:spTree>
    <p:extLst>
      <p:ext uri="{BB962C8B-B14F-4D97-AF65-F5344CB8AC3E}">
        <p14:creationId xmlns:p14="http://schemas.microsoft.com/office/powerpoint/2010/main" val="242002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 smtClean="0">
                <a:solidFill>
                  <a:srgbClr val="FFFF00"/>
                </a:solidFill>
              </a:rPr>
              <a:t>¿Quiénes pueden presentar un reclamo?</a:t>
            </a:r>
            <a:endParaRPr lang="es-PE" b="1" dirty="0">
              <a:solidFill>
                <a:srgbClr val="FFFF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10234" y="2546448"/>
            <a:ext cx="73051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PE" sz="2800" dirty="0">
                <a:solidFill>
                  <a:schemeClr val="bg1"/>
                </a:solidFill>
              </a:rPr>
              <a:t>El titular del </a:t>
            </a:r>
            <a:r>
              <a:rPr lang="es-PE" sz="2800" dirty="0" smtClean="0">
                <a:solidFill>
                  <a:schemeClr val="bg1"/>
                </a:solidFill>
              </a:rPr>
              <a:t>servicio.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PE" sz="2800" dirty="0" smtClean="0">
                <a:solidFill>
                  <a:schemeClr val="bg1"/>
                </a:solidFill>
              </a:rPr>
              <a:t>El usuario.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PE" sz="2800" dirty="0" smtClean="0">
                <a:solidFill>
                  <a:schemeClr val="bg1"/>
                </a:solidFill>
              </a:rPr>
              <a:t>Un </a:t>
            </a:r>
            <a:r>
              <a:rPr lang="es-PE" sz="2800" dirty="0">
                <a:solidFill>
                  <a:schemeClr val="bg1"/>
                </a:solidFill>
              </a:rPr>
              <a:t>tercero que acredite </a:t>
            </a:r>
            <a:r>
              <a:rPr lang="es-PE" sz="2800" dirty="0" smtClean="0">
                <a:solidFill>
                  <a:schemeClr val="bg1"/>
                </a:solidFill>
              </a:rPr>
              <a:t>legítimo interés</a:t>
            </a:r>
            <a:r>
              <a:rPr lang="es-PE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 descr="Resultado de imagen para usu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530818"/>
            <a:ext cx="57150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83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249250" y="427029"/>
            <a:ext cx="6658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solidFill>
                  <a:srgbClr val="FFFF00"/>
                </a:solidFill>
              </a:rPr>
              <a:t>Artículo 15º.- RECEPCIÓN Y REGISTRO </a:t>
            </a:r>
            <a:r>
              <a:rPr lang="es-PE" b="1" dirty="0" smtClean="0">
                <a:solidFill>
                  <a:srgbClr val="FFFF00"/>
                </a:solidFill>
              </a:rPr>
              <a:t>DEL RECLAMO</a:t>
            </a:r>
            <a:endParaRPr lang="es-PE" b="1" dirty="0">
              <a:solidFill>
                <a:srgbClr val="FFFF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05117" y="1759735"/>
            <a:ext cx="7746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solidFill>
                  <a:schemeClr val="bg1"/>
                </a:solidFill>
              </a:rPr>
              <a:t>15.1 En cualquiera de las modalidades, la </a:t>
            </a:r>
            <a:r>
              <a:rPr lang="es-PE" dirty="0" smtClean="0">
                <a:solidFill>
                  <a:schemeClr val="bg1"/>
                </a:solidFill>
              </a:rPr>
              <a:t>empresa distribuidora </a:t>
            </a:r>
            <a:r>
              <a:rPr lang="es-PE" dirty="0">
                <a:solidFill>
                  <a:schemeClr val="bg1"/>
                </a:solidFill>
              </a:rPr>
              <a:t>deberá proporcionar al usuario el </a:t>
            </a:r>
            <a:r>
              <a:rPr lang="es-PE" b="1" u="sng" dirty="0" smtClean="0">
                <a:solidFill>
                  <a:srgbClr val="8BF62A"/>
                </a:solidFill>
              </a:rPr>
              <a:t>NÚMERO DE REGISTRO DEL RECLAMO</a:t>
            </a:r>
            <a:r>
              <a:rPr lang="es-PE" dirty="0" smtClean="0">
                <a:solidFill>
                  <a:schemeClr val="bg1"/>
                </a:solidFill>
              </a:rPr>
              <a:t>, </a:t>
            </a:r>
            <a:r>
              <a:rPr lang="es-PE" dirty="0">
                <a:solidFill>
                  <a:schemeClr val="bg1"/>
                </a:solidFill>
              </a:rPr>
              <a:t>que le permita realizar el </a:t>
            </a:r>
            <a:r>
              <a:rPr lang="es-PE" dirty="0" smtClean="0">
                <a:solidFill>
                  <a:schemeClr val="bg1"/>
                </a:solidFill>
              </a:rPr>
              <a:t>seguimiento del </a:t>
            </a:r>
            <a:r>
              <a:rPr lang="es-PE" dirty="0">
                <a:solidFill>
                  <a:schemeClr val="bg1"/>
                </a:solidFill>
              </a:rPr>
              <a:t>procedimiento iniciado.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05116" y="3012153"/>
            <a:ext cx="7746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solidFill>
                  <a:schemeClr val="bg1"/>
                </a:solidFill>
              </a:rPr>
              <a:t>15. 3 </a:t>
            </a:r>
            <a:r>
              <a:rPr lang="es-PE" dirty="0">
                <a:solidFill>
                  <a:schemeClr val="bg1"/>
                </a:solidFill>
              </a:rPr>
              <a:t>Para el caso del reclamo presentado en el </a:t>
            </a:r>
            <a:r>
              <a:rPr lang="es-PE" dirty="0" smtClean="0">
                <a:solidFill>
                  <a:schemeClr val="bg1"/>
                </a:solidFill>
              </a:rPr>
              <a:t>Libro de Observaciones el plazo máximo para remitir al usuario el número de registro es de dos </a:t>
            </a:r>
            <a:r>
              <a:rPr lang="es-PE" b="1" dirty="0" smtClean="0">
                <a:solidFill>
                  <a:srgbClr val="8BF62A"/>
                </a:solidFill>
              </a:rPr>
              <a:t>(2) días </a:t>
            </a:r>
            <a:r>
              <a:rPr lang="es-PE" b="1" dirty="0">
                <a:solidFill>
                  <a:srgbClr val="8BF62A"/>
                </a:solidFill>
              </a:rPr>
              <a:t>hábiles de presentado.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05115" y="3987572"/>
            <a:ext cx="7746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solidFill>
                  <a:schemeClr val="bg1"/>
                </a:solidFill>
              </a:rPr>
              <a:t>15.4 Para el caso de los reclamos telefónicos, </a:t>
            </a:r>
            <a:r>
              <a:rPr lang="es-PE" dirty="0" smtClean="0">
                <a:solidFill>
                  <a:schemeClr val="bg1"/>
                </a:solidFill>
              </a:rPr>
              <a:t>la empresa </a:t>
            </a:r>
            <a:r>
              <a:rPr lang="es-PE" dirty="0">
                <a:solidFill>
                  <a:schemeClr val="bg1"/>
                </a:solidFill>
              </a:rPr>
              <a:t>distribuidora está obligada a leer al </a:t>
            </a:r>
            <a:r>
              <a:rPr lang="es-PE" dirty="0" smtClean="0">
                <a:solidFill>
                  <a:schemeClr val="bg1"/>
                </a:solidFill>
              </a:rPr>
              <a:t>usuario, durante </a:t>
            </a:r>
            <a:r>
              <a:rPr lang="es-PE" dirty="0">
                <a:solidFill>
                  <a:schemeClr val="bg1"/>
                </a:solidFill>
              </a:rPr>
              <a:t>el mismo acto de comunicación, la </a:t>
            </a:r>
            <a:r>
              <a:rPr lang="es-PE" dirty="0" smtClean="0">
                <a:solidFill>
                  <a:schemeClr val="bg1"/>
                </a:solidFill>
              </a:rPr>
              <a:t>transcripción que </a:t>
            </a:r>
            <a:r>
              <a:rPr lang="es-PE" dirty="0">
                <a:solidFill>
                  <a:schemeClr val="bg1"/>
                </a:solidFill>
              </a:rPr>
              <a:t>ha hecho de su reclamo, y efectuar </a:t>
            </a:r>
            <a:r>
              <a:rPr lang="es-PE" dirty="0" smtClean="0">
                <a:solidFill>
                  <a:schemeClr val="bg1"/>
                </a:solidFill>
              </a:rPr>
              <a:t>cualquier cambio </a:t>
            </a:r>
            <a:r>
              <a:rPr lang="es-PE" dirty="0">
                <a:solidFill>
                  <a:schemeClr val="bg1"/>
                </a:solidFill>
              </a:rPr>
              <a:t>que sea solicitado, previamente a registrarlo. </a:t>
            </a:r>
          </a:p>
        </p:txBody>
      </p:sp>
      <p:pic>
        <p:nvPicPr>
          <p:cNvPr id="9" name="Picture 2" descr="Resultado de imagen para energito osinergm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11390" y="5187901"/>
            <a:ext cx="1136775" cy="15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85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95081" y="533417"/>
            <a:ext cx="6911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solidFill>
                  <a:srgbClr val="FFFF00"/>
                </a:solidFill>
                <a:latin typeface="Arial-BoldMT"/>
              </a:rPr>
              <a:t>Artículo 16º.- GARANTÍAS A FAVOR </a:t>
            </a:r>
            <a:r>
              <a:rPr lang="es-PE" b="1" dirty="0" smtClean="0">
                <a:solidFill>
                  <a:srgbClr val="FFFF00"/>
                </a:solidFill>
                <a:latin typeface="Arial-BoldMT"/>
              </a:rPr>
              <a:t>DEL RECLAMANTE</a:t>
            </a:r>
            <a:r>
              <a:rPr lang="es-PE" b="1" dirty="0">
                <a:solidFill>
                  <a:srgbClr val="FFFF00"/>
                </a:solidFill>
                <a:latin typeface="Arial-BoldMT"/>
              </a:rPr>
              <a:t>:</a:t>
            </a:r>
            <a:endParaRPr lang="es-PE" dirty="0">
              <a:solidFill>
                <a:srgbClr val="FFFF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12693" y="1622787"/>
            <a:ext cx="78396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solidFill>
                  <a:schemeClr val="bg1"/>
                </a:solidFill>
              </a:rPr>
              <a:t>16.1 En ningún caso la empresa distribuidora </a:t>
            </a:r>
            <a:r>
              <a:rPr lang="es-PE" dirty="0" smtClean="0">
                <a:solidFill>
                  <a:schemeClr val="bg1"/>
                </a:solidFill>
              </a:rPr>
              <a:t>podrá </a:t>
            </a:r>
            <a:r>
              <a:rPr lang="es-PE" b="1" dirty="0" smtClean="0">
                <a:solidFill>
                  <a:srgbClr val="FFFF00"/>
                </a:solidFill>
              </a:rPr>
              <a:t>condicionar </a:t>
            </a:r>
            <a:r>
              <a:rPr lang="es-PE" b="1" dirty="0">
                <a:solidFill>
                  <a:srgbClr val="FFFF00"/>
                </a:solidFill>
              </a:rPr>
              <a:t>la atención </a:t>
            </a:r>
            <a:r>
              <a:rPr lang="es-PE" dirty="0">
                <a:solidFill>
                  <a:schemeClr val="bg1"/>
                </a:solidFill>
              </a:rPr>
              <a:t>de los reclamos formulados </a:t>
            </a:r>
            <a:r>
              <a:rPr lang="es-PE" dirty="0" smtClean="0">
                <a:solidFill>
                  <a:schemeClr val="bg1"/>
                </a:solidFill>
              </a:rPr>
              <a:t>al </a:t>
            </a:r>
            <a:r>
              <a:rPr lang="es-PE" sz="2000" b="1" dirty="0" smtClean="0">
                <a:solidFill>
                  <a:srgbClr val="FFFF00"/>
                </a:solidFill>
              </a:rPr>
              <a:t>pago </a:t>
            </a:r>
            <a:r>
              <a:rPr lang="es-PE" sz="2000" b="1" dirty="0">
                <a:solidFill>
                  <a:srgbClr val="FFFF00"/>
                </a:solidFill>
              </a:rPr>
              <a:t>previo del monto reclamado</a:t>
            </a:r>
            <a:r>
              <a:rPr lang="es-PE" dirty="0">
                <a:solidFill>
                  <a:schemeClr val="bg1"/>
                </a:solidFill>
              </a:rPr>
              <a:t>, ni sus intereses</a:t>
            </a:r>
            <a:r>
              <a:rPr lang="es-PE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s-PE" dirty="0">
              <a:solidFill>
                <a:schemeClr val="bg1"/>
              </a:solidFill>
            </a:endParaRPr>
          </a:p>
          <a:p>
            <a:pPr algn="just"/>
            <a:r>
              <a:rPr lang="es-PE" dirty="0">
                <a:solidFill>
                  <a:schemeClr val="bg1"/>
                </a:solidFill>
              </a:rPr>
              <a:t>16.2 Hasta que se resuelva el reclamo </a:t>
            </a:r>
            <a:r>
              <a:rPr lang="es-PE" dirty="0" smtClean="0">
                <a:solidFill>
                  <a:schemeClr val="bg1"/>
                </a:solidFill>
              </a:rPr>
              <a:t>definitivamente en </a:t>
            </a:r>
            <a:r>
              <a:rPr lang="es-PE" dirty="0">
                <a:solidFill>
                  <a:schemeClr val="bg1"/>
                </a:solidFill>
              </a:rPr>
              <a:t>sede administrativa</a:t>
            </a:r>
            <a:r>
              <a:rPr lang="es-PE" sz="2000" b="1" dirty="0">
                <a:solidFill>
                  <a:srgbClr val="FFFF00"/>
                </a:solidFill>
              </a:rPr>
              <a:t>, los recibos posteriores no </a:t>
            </a:r>
            <a:r>
              <a:rPr lang="es-PE" sz="2000" b="1" dirty="0" smtClean="0">
                <a:solidFill>
                  <a:srgbClr val="FFFF00"/>
                </a:solidFill>
              </a:rPr>
              <a:t>deberán incorporar </a:t>
            </a:r>
            <a:r>
              <a:rPr lang="es-PE" sz="2000" b="1" dirty="0">
                <a:solidFill>
                  <a:srgbClr val="FFFF00"/>
                </a:solidFill>
              </a:rPr>
              <a:t>la deuda reclamada</a:t>
            </a:r>
            <a:r>
              <a:rPr lang="es-PE" dirty="0">
                <a:solidFill>
                  <a:schemeClr val="bg1"/>
                </a:solidFill>
              </a:rPr>
              <a:t>; sin perjuicio de indicar </a:t>
            </a:r>
            <a:r>
              <a:rPr lang="es-PE" dirty="0" smtClean="0">
                <a:solidFill>
                  <a:schemeClr val="bg1"/>
                </a:solidFill>
              </a:rPr>
              <a:t>de manera </a:t>
            </a:r>
            <a:r>
              <a:rPr lang="es-PE" dirty="0">
                <a:solidFill>
                  <a:schemeClr val="bg1"/>
                </a:solidFill>
              </a:rPr>
              <a:t>informativa el monto que se encuentra </a:t>
            </a:r>
            <a:r>
              <a:rPr lang="es-PE" dirty="0" smtClean="0">
                <a:solidFill>
                  <a:schemeClr val="bg1"/>
                </a:solidFill>
              </a:rPr>
              <a:t>suspendido por </a:t>
            </a:r>
            <a:r>
              <a:rPr lang="es-PE" dirty="0">
                <a:solidFill>
                  <a:schemeClr val="bg1"/>
                </a:solidFill>
              </a:rPr>
              <a:t>encontrarse en reclamo. La empresa </a:t>
            </a:r>
            <a:r>
              <a:rPr lang="es-PE" dirty="0" smtClean="0">
                <a:solidFill>
                  <a:schemeClr val="bg1"/>
                </a:solidFill>
              </a:rPr>
              <a:t>distribuidora tampoco </a:t>
            </a:r>
            <a:r>
              <a:rPr lang="es-PE" dirty="0">
                <a:solidFill>
                  <a:schemeClr val="bg1"/>
                </a:solidFill>
              </a:rPr>
              <a:t>podrá efectuar gestión alguna con la </a:t>
            </a:r>
            <a:r>
              <a:rPr lang="es-PE" dirty="0" smtClean="0">
                <a:solidFill>
                  <a:schemeClr val="bg1"/>
                </a:solidFill>
              </a:rPr>
              <a:t>finalidad de cobrar </a:t>
            </a:r>
            <a:r>
              <a:rPr lang="es-PE" dirty="0">
                <a:solidFill>
                  <a:schemeClr val="bg1"/>
                </a:solidFill>
              </a:rPr>
              <a:t>las deudas reclamadas; no están comprendidas </a:t>
            </a:r>
            <a:r>
              <a:rPr lang="es-PE" dirty="0" smtClean="0">
                <a:solidFill>
                  <a:schemeClr val="bg1"/>
                </a:solidFill>
              </a:rPr>
              <a:t>en este </a:t>
            </a:r>
            <a:r>
              <a:rPr lang="es-PE" dirty="0">
                <a:solidFill>
                  <a:schemeClr val="bg1"/>
                </a:solidFill>
              </a:rPr>
              <a:t>supuesto las propuestas que formule la distribuidora </a:t>
            </a:r>
            <a:r>
              <a:rPr lang="es-PE" dirty="0" smtClean="0">
                <a:solidFill>
                  <a:schemeClr val="bg1"/>
                </a:solidFill>
              </a:rPr>
              <a:t>al usuario </a:t>
            </a:r>
            <a:r>
              <a:rPr lang="es-PE" dirty="0">
                <a:solidFill>
                  <a:schemeClr val="bg1"/>
                </a:solidFill>
              </a:rPr>
              <a:t>con el objetivo de intentar alcanzar un acuerdo</a:t>
            </a:r>
            <a:r>
              <a:rPr lang="es-PE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s-PE" dirty="0">
              <a:solidFill>
                <a:schemeClr val="bg1"/>
              </a:solidFill>
            </a:endParaRPr>
          </a:p>
          <a:p>
            <a:pPr algn="just"/>
            <a:r>
              <a:rPr lang="es-PE" dirty="0">
                <a:solidFill>
                  <a:schemeClr val="bg1"/>
                </a:solidFill>
              </a:rPr>
              <a:t>16.3 Mientras el reclamo se encuentre en trámite, </a:t>
            </a:r>
            <a:r>
              <a:rPr lang="es-PE" sz="2000" b="1" dirty="0" smtClean="0">
                <a:solidFill>
                  <a:srgbClr val="FFFF00"/>
                </a:solidFill>
              </a:rPr>
              <a:t>el servicio </a:t>
            </a:r>
            <a:r>
              <a:rPr lang="es-PE" sz="2000" b="1" dirty="0">
                <a:solidFill>
                  <a:srgbClr val="FFFF00"/>
                </a:solidFill>
              </a:rPr>
              <a:t>público de electricidad o gas natural no </a:t>
            </a:r>
            <a:r>
              <a:rPr lang="es-PE" sz="2000" b="1" dirty="0" smtClean="0">
                <a:solidFill>
                  <a:srgbClr val="FFFF00"/>
                </a:solidFill>
              </a:rPr>
              <a:t>podrá ser </a:t>
            </a:r>
            <a:r>
              <a:rPr lang="es-PE" sz="2000" b="1" dirty="0">
                <a:solidFill>
                  <a:srgbClr val="FFFF00"/>
                </a:solidFill>
              </a:rPr>
              <a:t>interrumpido</a:t>
            </a:r>
            <a:r>
              <a:rPr lang="es-PE" dirty="0">
                <a:solidFill>
                  <a:schemeClr val="bg1"/>
                </a:solidFill>
              </a:rPr>
              <a:t>, siempre que el usuario cumpla con </a:t>
            </a:r>
            <a:r>
              <a:rPr lang="es-PE" dirty="0" smtClean="0">
                <a:solidFill>
                  <a:schemeClr val="bg1"/>
                </a:solidFill>
              </a:rPr>
              <a:t>las demás obligaciones </a:t>
            </a:r>
            <a:r>
              <a:rPr lang="es-PE" dirty="0">
                <a:solidFill>
                  <a:schemeClr val="bg1"/>
                </a:solidFill>
              </a:rPr>
              <a:t>comerciales y técnicas que no </a:t>
            </a:r>
            <a:r>
              <a:rPr lang="es-PE" dirty="0" smtClean="0">
                <a:solidFill>
                  <a:schemeClr val="bg1"/>
                </a:solidFill>
              </a:rPr>
              <a:t>sean materia </a:t>
            </a:r>
            <a:r>
              <a:rPr lang="es-PE" dirty="0">
                <a:solidFill>
                  <a:schemeClr val="bg1"/>
                </a:solidFill>
              </a:rPr>
              <a:t>del reclamo.</a:t>
            </a:r>
          </a:p>
        </p:txBody>
      </p:sp>
    </p:spTree>
    <p:extLst>
      <p:ext uri="{BB962C8B-B14F-4D97-AF65-F5344CB8AC3E}">
        <p14:creationId xmlns:p14="http://schemas.microsoft.com/office/powerpoint/2010/main" val="2501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1135</TotalTime>
  <Words>1465</Words>
  <Application>Microsoft Office PowerPoint</Application>
  <PresentationFormat>Presentación en pantalla (4:3)</PresentationFormat>
  <Paragraphs>96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Arial-BoldMT</vt:lpstr>
      <vt:lpstr>Calibri</vt:lpstr>
      <vt:lpstr>Calibri Light</vt:lpstr>
      <vt:lpstr>Wingdings</vt:lpstr>
      <vt:lpstr>Tema de Office</vt:lpstr>
      <vt:lpstr>RESOLUCIÓN DE CONSEJO DIRECTIVO ORGANISMO SUPERVISOR DE LA INVERSIÓN EN ENERGÍA OSINERG N° 269-2014-OS/CD</vt:lpstr>
      <vt:lpstr>Presentación de PowerPoint</vt:lpstr>
      <vt:lpstr>Objetivo </vt:lpstr>
      <vt:lpstr>Artículo 2º.- ALCANCE:</vt:lpstr>
      <vt:lpstr>Presentación de PowerPoint</vt:lpstr>
      <vt:lpstr>Presentación de PowerPoint</vt:lpstr>
      <vt:lpstr>¿Quiénes pueden presentar un reclamo?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RESOLUCION DE CONSEJO DIRECTIVO ORGANISMO SUPERVISOR DE LA INVERSION EN ENERGIA OSINERG N° 269-2014-OS/CD</dc:title>
  <dc:creator>Nina Mabel Pariona</dc:creator>
  <cp:lastModifiedBy>Windows 7</cp:lastModifiedBy>
  <cp:revision>132</cp:revision>
  <dcterms:created xsi:type="dcterms:W3CDTF">2017-11-22T22:36:42Z</dcterms:created>
  <dcterms:modified xsi:type="dcterms:W3CDTF">2022-02-10T20:34:59Z</dcterms:modified>
</cp:coreProperties>
</file>